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
  </p:notesMasterIdLst>
  <p:sldIdLst>
    <p:sldId id="256" r:id="rId2"/>
    <p:sldId id="257" r:id="rId3"/>
    <p:sldId id="264" r:id="rId4"/>
    <p:sldId id="265" r:id="rId5"/>
  </p:sldIdLst>
  <p:sldSz cx="10693400" cy="15122525"/>
  <p:notesSz cx="6735763" cy="9866313"/>
  <p:defaultTex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763">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008000"/>
    <a:srgbClr val="049E4D"/>
    <a:srgbClr val="97D1A3"/>
    <a:srgbClr val="C1E1C7"/>
    <a:srgbClr val="74C688"/>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805" y="1666"/>
      </p:cViewPr>
      <p:guideLst>
        <p:guide orient="horz" pos="4763"/>
        <p:guide pos="3368"/>
      </p:guideLst>
    </p:cSldViewPr>
  </p:slideViewPr>
  <p:notesTextViewPr>
    <p:cViewPr>
      <p:scale>
        <a:sx n="20" d="100"/>
        <a:sy n="2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650" cy="493042"/>
          </a:xfrm>
          <a:prstGeom prst="rect">
            <a:avLst/>
          </a:prstGeom>
        </p:spPr>
        <p:txBody>
          <a:bodyPr vert="horz" lIns="62828" tIns="31414" rIns="62828" bIns="31414" rtlCol="0"/>
          <a:lstStyle>
            <a:lvl1pPr algn="l">
              <a:defRPr sz="800"/>
            </a:lvl1pPr>
          </a:lstStyle>
          <a:p>
            <a:endParaRPr kumimoji="1" lang="ja-JP" altLang="en-US"/>
          </a:p>
        </p:txBody>
      </p:sp>
      <p:sp>
        <p:nvSpPr>
          <p:cNvPr id="3" name="日付プレースホルダ 2"/>
          <p:cNvSpPr>
            <a:spLocks noGrp="1"/>
          </p:cNvSpPr>
          <p:nvPr>
            <p:ph type="dt" idx="1"/>
          </p:nvPr>
        </p:nvSpPr>
        <p:spPr>
          <a:xfrm>
            <a:off x="3814945" y="0"/>
            <a:ext cx="2919734" cy="493042"/>
          </a:xfrm>
          <a:prstGeom prst="rect">
            <a:avLst/>
          </a:prstGeom>
        </p:spPr>
        <p:txBody>
          <a:bodyPr vert="horz" lIns="62828" tIns="31414" rIns="62828" bIns="31414" rtlCol="0"/>
          <a:lstStyle>
            <a:lvl1pPr algn="r">
              <a:defRPr sz="800"/>
            </a:lvl1pPr>
          </a:lstStyle>
          <a:p>
            <a:fld id="{EDD6E98A-10B6-49A0-87C3-250AF992E5F4}" type="datetimeFigureOut">
              <a:rPr kumimoji="1" lang="ja-JP" altLang="en-US" smtClean="0"/>
              <a:pPr/>
              <a:t>2023/1/10</a:t>
            </a:fld>
            <a:endParaRPr kumimoji="1" lang="ja-JP" altLang="en-US"/>
          </a:p>
        </p:txBody>
      </p:sp>
      <p:sp>
        <p:nvSpPr>
          <p:cNvPr id="4" name="スライド イメージ プレースホルダ 3"/>
          <p:cNvSpPr>
            <a:spLocks noGrp="1" noRot="1" noChangeAspect="1"/>
          </p:cNvSpPr>
          <p:nvPr>
            <p:ph type="sldImg" idx="2"/>
          </p:nvPr>
        </p:nvSpPr>
        <p:spPr>
          <a:xfrm>
            <a:off x="2060575" y="739775"/>
            <a:ext cx="2614613" cy="3700463"/>
          </a:xfrm>
          <a:prstGeom prst="rect">
            <a:avLst/>
          </a:prstGeom>
          <a:noFill/>
          <a:ln w="12700">
            <a:solidFill>
              <a:prstClr val="black"/>
            </a:solidFill>
          </a:ln>
        </p:spPr>
        <p:txBody>
          <a:bodyPr vert="horz" lIns="62828" tIns="31414" rIns="62828" bIns="31414" rtlCol="0" anchor="ctr"/>
          <a:lstStyle/>
          <a:p>
            <a:endParaRPr lang="ja-JP" altLang="en-US"/>
          </a:p>
        </p:txBody>
      </p:sp>
      <p:sp>
        <p:nvSpPr>
          <p:cNvPr id="5" name="ノート プレースホルダ 4"/>
          <p:cNvSpPr>
            <a:spLocks noGrp="1"/>
          </p:cNvSpPr>
          <p:nvPr>
            <p:ph type="body" sz="quarter" idx="3"/>
          </p:nvPr>
        </p:nvSpPr>
        <p:spPr>
          <a:xfrm>
            <a:off x="674118" y="4686088"/>
            <a:ext cx="5388610" cy="4440662"/>
          </a:xfrm>
          <a:prstGeom prst="rect">
            <a:avLst/>
          </a:prstGeom>
        </p:spPr>
        <p:txBody>
          <a:bodyPr vert="horz" lIns="62828" tIns="31414" rIns="62828" bIns="3141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080"/>
            <a:ext cx="2918650" cy="493042"/>
          </a:xfrm>
          <a:prstGeom prst="rect">
            <a:avLst/>
          </a:prstGeom>
        </p:spPr>
        <p:txBody>
          <a:bodyPr vert="horz" lIns="62828" tIns="31414" rIns="62828" bIns="31414" rtlCol="0" anchor="b"/>
          <a:lstStyle>
            <a:lvl1pPr algn="l">
              <a:defRPr sz="800"/>
            </a:lvl1pPr>
          </a:lstStyle>
          <a:p>
            <a:endParaRPr kumimoji="1" lang="ja-JP" altLang="en-US"/>
          </a:p>
        </p:txBody>
      </p:sp>
      <p:sp>
        <p:nvSpPr>
          <p:cNvPr id="7" name="スライド番号プレースホルダ 6"/>
          <p:cNvSpPr>
            <a:spLocks noGrp="1"/>
          </p:cNvSpPr>
          <p:nvPr>
            <p:ph type="sldNum" sz="quarter" idx="5"/>
          </p:nvPr>
        </p:nvSpPr>
        <p:spPr>
          <a:xfrm>
            <a:off x="3814945" y="9371080"/>
            <a:ext cx="2919734" cy="493042"/>
          </a:xfrm>
          <a:prstGeom prst="rect">
            <a:avLst/>
          </a:prstGeom>
        </p:spPr>
        <p:txBody>
          <a:bodyPr vert="horz" lIns="62828" tIns="31414" rIns="62828" bIns="31414" rtlCol="0" anchor="b"/>
          <a:lstStyle>
            <a:lvl1pPr algn="r">
              <a:defRPr sz="800"/>
            </a:lvl1pPr>
          </a:lstStyle>
          <a:p>
            <a:fld id="{8B37EBC3-063E-4848-8084-409D619C0EF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37EBC3-063E-4848-8084-409D619C0EF1}" type="slidenum">
              <a:rPr kumimoji="1" lang="ja-JP" altLang="en-US" smtClean="0"/>
              <a:pPr/>
              <a:t>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5" y="4697792"/>
            <a:ext cx="9089390" cy="3241541"/>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604010" y="8569431"/>
            <a:ext cx="7485380" cy="3864645"/>
          </a:xfrm>
        </p:spPr>
        <p:txBody>
          <a:bodyPr/>
          <a:lstStyle>
            <a:lvl1pPr marL="0" indent="0" algn="ctr">
              <a:buNone/>
              <a:defRPr>
                <a:solidFill>
                  <a:schemeClr val="tx1">
                    <a:tint val="75000"/>
                  </a:schemeClr>
                </a:solidFill>
              </a:defRPr>
            </a:lvl1pPr>
            <a:lvl2pPr marL="737249" indent="0" algn="ctr">
              <a:buNone/>
              <a:defRPr>
                <a:solidFill>
                  <a:schemeClr val="tx1">
                    <a:tint val="75000"/>
                  </a:schemeClr>
                </a:solidFill>
              </a:defRPr>
            </a:lvl2pPr>
            <a:lvl3pPr marL="1474495" indent="0" algn="ctr">
              <a:buNone/>
              <a:defRPr>
                <a:solidFill>
                  <a:schemeClr val="tx1">
                    <a:tint val="75000"/>
                  </a:schemeClr>
                </a:solidFill>
              </a:defRPr>
            </a:lvl3pPr>
            <a:lvl4pPr marL="2211746" indent="0" algn="ctr">
              <a:buNone/>
              <a:defRPr>
                <a:solidFill>
                  <a:schemeClr val="tx1">
                    <a:tint val="75000"/>
                  </a:schemeClr>
                </a:solidFill>
              </a:defRPr>
            </a:lvl4pPr>
            <a:lvl5pPr marL="2948993" indent="0" algn="ctr">
              <a:buNone/>
              <a:defRPr>
                <a:solidFill>
                  <a:schemeClr val="tx1">
                    <a:tint val="75000"/>
                  </a:schemeClr>
                </a:solidFill>
              </a:defRPr>
            </a:lvl5pPr>
            <a:lvl6pPr marL="3686241" indent="0" algn="ctr">
              <a:buNone/>
              <a:defRPr>
                <a:solidFill>
                  <a:schemeClr val="tx1">
                    <a:tint val="75000"/>
                  </a:schemeClr>
                </a:solidFill>
              </a:defRPr>
            </a:lvl6pPr>
            <a:lvl7pPr marL="4423491" indent="0" algn="ctr">
              <a:buNone/>
              <a:defRPr>
                <a:solidFill>
                  <a:schemeClr val="tx1">
                    <a:tint val="75000"/>
                  </a:schemeClr>
                </a:solidFill>
              </a:defRPr>
            </a:lvl7pPr>
            <a:lvl8pPr marL="5160738" indent="0" algn="ctr">
              <a:buNone/>
              <a:defRPr>
                <a:solidFill>
                  <a:schemeClr val="tx1">
                    <a:tint val="75000"/>
                  </a:schemeClr>
                </a:solidFill>
              </a:defRPr>
            </a:lvl8pPr>
            <a:lvl9pPr marL="5897987"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C92BE59B-B971-4E48-B8D5-E2F7391E36E6}" type="datetimeFigureOut">
              <a:rPr kumimoji="1" lang="ja-JP" altLang="en-US" smtClean="0"/>
              <a:pPr/>
              <a:t>2023/1/10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626778D-C779-4F95-A294-230EEF40BBEB}"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92BE59B-B971-4E48-B8D5-E2F7391E36E6}" type="datetimeFigureOut">
              <a:rPr kumimoji="1" lang="ja-JP" altLang="en-US" smtClean="0"/>
              <a:pPr/>
              <a:t>2023/1/10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626778D-C779-4F95-A294-230EEF40BBEB}"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067112" y="1333724"/>
            <a:ext cx="2812588" cy="28452751"/>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25639" y="1333724"/>
            <a:ext cx="8263250" cy="28452751"/>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92BE59B-B971-4E48-B8D5-E2F7391E36E6}" type="datetimeFigureOut">
              <a:rPr kumimoji="1" lang="ja-JP" altLang="en-US" smtClean="0"/>
              <a:pPr/>
              <a:t>2023/1/10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626778D-C779-4F95-A294-230EEF40BBEB}"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92BE59B-B971-4E48-B8D5-E2F7391E36E6}" type="datetimeFigureOut">
              <a:rPr kumimoji="1" lang="ja-JP" altLang="en-US" smtClean="0"/>
              <a:pPr/>
              <a:t>2023/1/10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626778D-C779-4F95-A294-230EEF40BBE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9717631"/>
            <a:ext cx="9089390" cy="3003501"/>
          </a:xfrm>
        </p:spPr>
        <p:txBody>
          <a:bodyPr anchor="t"/>
          <a:lstStyle>
            <a:lvl1pPr algn="l">
              <a:defRPr sz="65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844705" y="6409579"/>
            <a:ext cx="9089390" cy="3308051"/>
          </a:xfrm>
        </p:spPr>
        <p:txBody>
          <a:bodyPr anchor="b"/>
          <a:lstStyle>
            <a:lvl1pPr marL="0" indent="0">
              <a:buNone/>
              <a:defRPr sz="3200">
                <a:solidFill>
                  <a:schemeClr val="tx1">
                    <a:tint val="75000"/>
                  </a:schemeClr>
                </a:solidFill>
              </a:defRPr>
            </a:lvl1pPr>
            <a:lvl2pPr marL="737249" indent="0">
              <a:buNone/>
              <a:defRPr sz="2900">
                <a:solidFill>
                  <a:schemeClr val="tx1">
                    <a:tint val="75000"/>
                  </a:schemeClr>
                </a:solidFill>
              </a:defRPr>
            </a:lvl2pPr>
            <a:lvl3pPr marL="1474495" indent="0">
              <a:buNone/>
              <a:defRPr sz="2600">
                <a:solidFill>
                  <a:schemeClr val="tx1">
                    <a:tint val="75000"/>
                  </a:schemeClr>
                </a:solidFill>
              </a:defRPr>
            </a:lvl3pPr>
            <a:lvl4pPr marL="2211746" indent="0">
              <a:buNone/>
              <a:defRPr sz="2300">
                <a:solidFill>
                  <a:schemeClr val="tx1">
                    <a:tint val="75000"/>
                  </a:schemeClr>
                </a:solidFill>
              </a:defRPr>
            </a:lvl4pPr>
            <a:lvl5pPr marL="2948993" indent="0">
              <a:buNone/>
              <a:defRPr sz="2300">
                <a:solidFill>
                  <a:schemeClr val="tx1">
                    <a:tint val="75000"/>
                  </a:schemeClr>
                </a:solidFill>
              </a:defRPr>
            </a:lvl5pPr>
            <a:lvl6pPr marL="3686241" indent="0">
              <a:buNone/>
              <a:defRPr sz="2300">
                <a:solidFill>
                  <a:schemeClr val="tx1">
                    <a:tint val="75000"/>
                  </a:schemeClr>
                </a:solidFill>
              </a:defRPr>
            </a:lvl6pPr>
            <a:lvl7pPr marL="4423491" indent="0">
              <a:buNone/>
              <a:defRPr sz="2300">
                <a:solidFill>
                  <a:schemeClr val="tx1">
                    <a:tint val="75000"/>
                  </a:schemeClr>
                </a:solidFill>
              </a:defRPr>
            </a:lvl7pPr>
            <a:lvl8pPr marL="5160738" indent="0">
              <a:buNone/>
              <a:defRPr sz="2300">
                <a:solidFill>
                  <a:schemeClr val="tx1">
                    <a:tint val="75000"/>
                  </a:schemeClr>
                </a:solidFill>
              </a:defRPr>
            </a:lvl8pPr>
            <a:lvl9pPr marL="5897987" indent="0">
              <a:buNone/>
              <a:defRPr sz="23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C92BE59B-B971-4E48-B8D5-E2F7391E36E6}" type="datetimeFigureOut">
              <a:rPr kumimoji="1" lang="ja-JP" altLang="en-US" smtClean="0"/>
              <a:pPr/>
              <a:t>2023/1/10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626778D-C779-4F95-A294-230EEF40BBEB}"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25639" y="7781808"/>
            <a:ext cx="5537918" cy="22004674"/>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341785" y="7781808"/>
            <a:ext cx="5537919" cy="22004674"/>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C92BE59B-B971-4E48-B8D5-E2F7391E36E6}" type="datetimeFigureOut">
              <a:rPr kumimoji="1" lang="ja-JP" altLang="en-US" smtClean="0"/>
              <a:pPr/>
              <a:t>2023/1/10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626778D-C779-4F95-A294-230EEF40BBEB}"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0" y="605602"/>
            <a:ext cx="9624060" cy="2520421"/>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534670" y="3385067"/>
            <a:ext cx="4724775" cy="1410734"/>
          </a:xfrm>
        </p:spPr>
        <p:txBody>
          <a:bodyPr anchor="b"/>
          <a:lstStyle>
            <a:lvl1pPr marL="0" indent="0">
              <a:buNone/>
              <a:defRPr sz="3900" b="1"/>
            </a:lvl1pPr>
            <a:lvl2pPr marL="737249" indent="0">
              <a:buNone/>
              <a:defRPr sz="3200" b="1"/>
            </a:lvl2pPr>
            <a:lvl3pPr marL="1474495" indent="0">
              <a:buNone/>
              <a:defRPr sz="2900" b="1"/>
            </a:lvl3pPr>
            <a:lvl4pPr marL="2211746" indent="0">
              <a:buNone/>
              <a:defRPr sz="2600" b="1"/>
            </a:lvl4pPr>
            <a:lvl5pPr marL="2948993" indent="0">
              <a:buNone/>
              <a:defRPr sz="2600" b="1"/>
            </a:lvl5pPr>
            <a:lvl6pPr marL="3686241" indent="0">
              <a:buNone/>
              <a:defRPr sz="2600" b="1"/>
            </a:lvl6pPr>
            <a:lvl7pPr marL="4423491" indent="0">
              <a:buNone/>
              <a:defRPr sz="2600" b="1"/>
            </a:lvl7pPr>
            <a:lvl8pPr marL="5160738" indent="0">
              <a:buNone/>
              <a:defRPr sz="2600" b="1"/>
            </a:lvl8pPr>
            <a:lvl9pPr marL="5897987" indent="0">
              <a:buNone/>
              <a:defRPr sz="2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534670" y="4795801"/>
            <a:ext cx="4724775" cy="8712956"/>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432103" y="3385067"/>
            <a:ext cx="4726631" cy="1410734"/>
          </a:xfrm>
        </p:spPr>
        <p:txBody>
          <a:bodyPr anchor="b"/>
          <a:lstStyle>
            <a:lvl1pPr marL="0" indent="0">
              <a:buNone/>
              <a:defRPr sz="3900" b="1"/>
            </a:lvl1pPr>
            <a:lvl2pPr marL="737249" indent="0">
              <a:buNone/>
              <a:defRPr sz="3200" b="1"/>
            </a:lvl2pPr>
            <a:lvl3pPr marL="1474495" indent="0">
              <a:buNone/>
              <a:defRPr sz="2900" b="1"/>
            </a:lvl3pPr>
            <a:lvl4pPr marL="2211746" indent="0">
              <a:buNone/>
              <a:defRPr sz="2600" b="1"/>
            </a:lvl4pPr>
            <a:lvl5pPr marL="2948993" indent="0">
              <a:buNone/>
              <a:defRPr sz="2600" b="1"/>
            </a:lvl5pPr>
            <a:lvl6pPr marL="3686241" indent="0">
              <a:buNone/>
              <a:defRPr sz="2600" b="1"/>
            </a:lvl6pPr>
            <a:lvl7pPr marL="4423491" indent="0">
              <a:buNone/>
              <a:defRPr sz="2600" b="1"/>
            </a:lvl7pPr>
            <a:lvl8pPr marL="5160738" indent="0">
              <a:buNone/>
              <a:defRPr sz="2600" b="1"/>
            </a:lvl8pPr>
            <a:lvl9pPr marL="5897987" indent="0">
              <a:buNone/>
              <a:defRPr sz="2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432103" y="4795801"/>
            <a:ext cx="4726631" cy="8712956"/>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C92BE59B-B971-4E48-B8D5-E2F7391E36E6}" type="datetimeFigureOut">
              <a:rPr kumimoji="1" lang="ja-JP" altLang="en-US" smtClean="0"/>
              <a:pPr/>
              <a:t>2023/1/10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626778D-C779-4F95-A294-230EEF40BBEB}"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C92BE59B-B971-4E48-B8D5-E2F7391E36E6}" type="datetimeFigureOut">
              <a:rPr kumimoji="1" lang="ja-JP" altLang="en-US" smtClean="0"/>
              <a:pPr/>
              <a:t>2023/1/10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626778D-C779-4F95-A294-230EEF40BBEB}"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92BE59B-B971-4E48-B8D5-E2F7391E36E6}" type="datetimeFigureOut">
              <a:rPr kumimoji="1" lang="ja-JP" altLang="en-US" smtClean="0"/>
              <a:pPr/>
              <a:t>2023/1/10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626778D-C779-4F95-A294-230EEF40BBEB}"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4" y="602100"/>
            <a:ext cx="3518055" cy="2562428"/>
          </a:xfrm>
        </p:spPr>
        <p:txBody>
          <a:bodyPr anchor="b"/>
          <a:lstStyle>
            <a:lvl1pPr algn="l">
              <a:defRPr sz="3200" b="1"/>
            </a:lvl1pPr>
          </a:lstStyle>
          <a:p>
            <a:r>
              <a:rPr kumimoji="1" lang="ja-JP" altLang="en-US"/>
              <a:t>マスタ タイトルの書式設定</a:t>
            </a:r>
          </a:p>
        </p:txBody>
      </p:sp>
      <p:sp>
        <p:nvSpPr>
          <p:cNvPr id="3" name="コンテンツ プレースホルダ 2"/>
          <p:cNvSpPr>
            <a:spLocks noGrp="1"/>
          </p:cNvSpPr>
          <p:nvPr>
            <p:ph idx="1"/>
          </p:nvPr>
        </p:nvSpPr>
        <p:spPr>
          <a:xfrm>
            <a:off x="4180822" y="602106"/>
            <a:ext cx="5977908" cy="12906656"/>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534674" y="3164534"/>
            <a:ext cx="3518055" cy="10344228"/>
          </a:xfrm>
        </p:spPr>
        <p:txBody>
          <a:bodyPr/>
          <a:lstStyle>
            <a:lvl1pPr marL="0" indent="0">
              <a:buNone/>
              <a:defRPr sz="2300"/>
            </a:lvl1pPr>
            <a:lvl2pPr marL="737249" indent="0">
              <a:buNone/>
              <a:defRPr sz="1900"/>
            </a:lvl2pPr>
            <a:lvl3pPr marL="1474495" indent="0">
              <a:buNone/>
              <a:defRPr sz="1600"/>
            </a:lvl3pPr>
            <a:lvl4pPr marL="2211746" indent="0">
              <a:buNone/>
              <a:defRPr sz="1500"/>
            </a:lvl4pPr>
            <a:lvl5pPr marL="2948993" indent="0">
              <a:buNone/>
              <a:defRPr sz="1500"/>
            </a:lvl5pPr>
            <a:lvl6pPr marL="3686241" indent="0">
              <a:buNone/>
              <a:defRPr sz="1500"/>
            </a:lvl6pPr>
            <a:lvl7pPr marL="4423491" indent="0">
              <a:buNone/>
              <a:defRPr sz="1500"/>
            </a:lvl7pPr>
            <a:lvl8pPr marL="5160738" indent="0">
              <a:buNone/>
              <a:defRPr sz="1500"/>
            </a:lvl8pPr>
            <a:lvl9pPr marL="5897987" indent="0">
              <a:buNone/>
              <a:defRPr sz="15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92BE59B-B971-4E48-B8D5-E2F7391E36E6}" type="datetimeFigureOut">
              <a:rPr kumimoji="1" lang="ja-JP" altLang="en-US" smtClean="0"/>
              <a:pPr/>
              <a:t>2023/1/10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626778D-C779-4F95-A294-230EEF40BBEB}"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1" y="10585767"/>
            <a:ext cx="6416040" cy="1249710"/>
          </a:xfrm>
        </p:spPr>
        <p:txBody>
          <a:bodyPr anchor="b"/>
          <a:lstStyle>
            <a:lvl1pPr algn="l">
              <a:defRPr sz="3200" b="1"/>
            </a:lvl1pPr>
          </a:lstStyle>
          <a:p>
            <a:r>
              <a:rPr kumimoji="1" lang="ja-JP" altLang="en-US"/>
              <a:t>マスタ タイトルの書式設定</a:t>
            </a:r>
          </a:p>
        </p:txBody>
      </p:sp>
      <p:sp>
        <p:nvSpPr>
          <p:cNvPr id="3" name="図プレースホルダ 2"/>
          <p:cNvSpPr>
            <a:spLocks noGrp="1"/>
          </p:cNvSpPr>
          <p:nvPr>
            <p:ph type="pic" idx="1"/>
          </p:nvPr>
        </p:nvSpPr>
        <p:spPr>
          <a:xfrm>
            <a:off x="2095981" y="1351226"/>
            <a:ext cx="6416040" cy="9073515"/>
          </a:xfrm>
        </p:spPr>
        <p:txBody>
          <a:bodyPr/>
          <a:lstStyle>
            <a:lvl1pPr marL="0" indent="0">
              <a:buNone/>
              <a:defRPr sz="5200"/>
            </a:lvl1pPr>
            <a:lvl2pPr marL="737249" indent="0">
              <a:buNone/>
              <a:defRPr sz="4500"/>
            </a:lvl2pPr>
            <a:lvl3pPr marL="1474495" indent="0">
              <a:buNone/>
              <a:defRPr sz="3900"/>
            </a:lvl3pPr>
            <a:lvl4pPr marL="2211746" indent="0">
              <a:buNone/>
              <a:defRPr sz="3200"/>
            </a:lvl4pPr>
            <a:lvl5pPr marL="2948993" indent="0">
              <a:buNone/>
              <a:defRPr sz="3200"/>
            </a:lvl5pPr>
            <a:lvl6pPr marL="3686241" indent="0">
              <a:buNone/>
              <a:defRPr sz="3200"/>
            </a:lvl6pPr>
            <a:lvl7pPr marL="4423491" indent="0">
              <a:buNone/>
              <a:defRPr sz="3200"/>
            </a:lvl7pPr>
            <a:lvl8pPr marL="5160738" indent="0">
              <a:buNone/>
              <a:defRPr sz="3200"/>
            </a:lvl8pPr>
            <a:lvl9pPr marL="5897987" indent="0">
              <a:buNone/>
              <a:defRPr sz="3200"/>
            </a:lvl9pPr>
          </a:lstStyle>
          <a:p>
            <a:endParaRPr kumimoji="1" lang="ja-JP" altLang="en-US"/>
          </a:p>
        </p:txBody>
      </p:sp>
      <p:sp>
        <p:nvSpPr>
          <p:cNvPr id="4" name="テキスト プレースホルダ 3"/>
          <p:cNvSpPr>
            <a:spLocks noGrp="1"/>
          </p:cNvSpPr>
          <p:nvPr>
            <p:ph type="body" sz="half" idx="2"/>
          </p:nvPr>
        </p:nvSpPr>
        <p:spPr>
          <a:xfrm>
            <a:off x="2095981" y="11835477"/>
            <a:ext cx="6416040" cy="1774795"/>
          </a:xfrm>
        </p:spPr>
        <p:txBody>
          <a:bodyPr/>
          <a:lstStyle>
            <a:lvl1pPr marL="0" indent="0">
              <a:buNone/>
              <a:defRPr sz="2300"/>
            </a:lvl1pPr>
            <a:lvl2pPr marL="737249" indent="0">
              <a:buNone/>
              <a:defRPr sz="1900"/>
            </a:lvl2pPr>
            <a:lvl3pPr marL="1474495" indent="0">
              <a:buNone/>
              <a:defRPr sz="1600"/>
            </a:lvl3pPr>
            <a:lvl4pPr marL="2211746" indent="0">
              <a:buNone/>
              <a:defRPr sz="1500"/>
            </a:lvl4pPr>
            <a:lvl5pPr marL="2948993" indent="0">
              <a:buNone/>
              <a:defRPr sz="1500"/>
            </a:lvl5pPr>
            <a:lvl6pPr marL="3686241" indent="0">
              <a:buNone/>
              <a:defRPr sz="1500"/>
            </a:lvl6pPr>
            <a:lvl7pPr marL="4423491" indent="0">
              <a:buNone/>
              <a:defRPr sz="1500"/>
            </a:lvl7pPr>
            <a:lvl8pPr marL="5160738" indent="0">
              <a:buNone/>
              <a:defRPr sz="1500"/>
            </a:lvl8pPr>
            <a:lvl9pPr marL="5897987" indent="0">
              <a:buNone/>
              <a:defRPr sz="15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92BE59B-B971-4E48-B8D5-E2F7391E36E6}" type="datetimeFigureOut">
              <a:rPr kumimoji="1" lang="ja-JP" altLang="en-US" smtClean="0"/>
              <a:pPr/>
              <a:t>2023/1/10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626778D-C779-4F95-A294-230EEF40BBEB}"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534670" y="605602"/>
            <a:ext cx="9624060" cy="2520421"/>
          </a:xfrm>
          <a:prstGeom prst="rect">
            <a:avLst/>
          </a:prstGeom>
        </p:spPr>
        <p:txBody>
          <a:bodyPr vert="horz" lIns="147448" tIns="73726" rIns="147448" bIns="73726"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534670" y="3528597"/>
            <a:ext cx="9624060" cy="9980167"/>
          </a:xfrm>
          <a:prstGeom prst="rect">
            <a:avLst/>
          </a:prstGeom>
        </p:spPr>
        <p:txBody>
          <a:bodyPr vert="horz" lIns="147448" tIns="73726" rIns="147448" bIns="7372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534671" y="14016346"/>
            <a:ext cx="2495127" cy="805134"/>
          </a:xfrm>
          <a:prstGeom prst="rect">
            <a:avLst/>
          </a:prstGeom>
        </p:spPr>
        <p:txBody>
          <a:bodyPr vert="horz" lIns="147448" tIns="73726" rIns="147448" bIns="73726" rtlCol="0" anchor="ctr"/>
          <a:lstStyle>
            <a:lvl1pPr algn="l">
              <a:defRPr sz="1900">
                <a:solidFill>
                  <a:schemeClr val="tx1">
                    <a:tint val="75000"/>
                  </a:schemeClr>
                </a:solidFill>
              </a:defRPr>
            </a:lvl1pPr>
          </a:lstStyle>
          <a:p>
            <a:fld id="{C92BE59B-B971-4E48-B8D5-E2F7391E36E6}" type="datetimeFigureOut">
              <a:rPr kumimoji="1" lang="ja-JP" altLang="en-US" smtClean="0"/>
              <a:pPr/>
              <a:t>2023/1/10</a:t>
            </a:fld>
            <a:endParaRPr kumimoji="1" lang="ja-JP" altLang="en-US"/>
          </a:p>
        </p:txBody>
      </p:sp>
      <p:sp>
        <p:nvSpPr>
          <p:cNvPr id="5" name="フッター プレースホルダ 4"/>
          <p:cNvSpPr>
            <a:spLocks noGrp="1"/>
          </p:cNvSpPr>
          <p:nvPr>
            <p:ph type="ftr" sz="quarter" idx="3"/>
          </p:nvPr>
        </p:nvSpPr>
        <p:spPr>
          <a:xfrm>
            <a:off x="3653582" y="14016346"/>
            <a:ext cx="3386243" cy="805134"/>
          </a:xfrm>
          <a:prstGeom prst="rect">
            <a:avLst/>
          </a:prstGeom>
        </p:spPr>
        <p:txBody>
          <a:bodyPr vert="horz" lIns="147448" tIns="73726" rIns="147448" bIns="73726" rtlCol="0" anchor="ctr"/>
          <a:lstStyle>
            <a:lvl1pPr algn="ctr">
              <a:defRPr sz="19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663603" y="14016346"/>
            <a:ext cx="2495127" cy="805134"/>
          </a:xfrm>
          <a:prstGeom prst="rect">
            <a:avLst/>
          </a:prstGeom>
        </p:spPr>
        <p:txBody>
          <a:bodyPr vert="horz" lIns="147448" tIns="73726" rIns="147448" bIns="73726" rtlCol="0" anchor="ctr"/>
          <a:lstStyle>
            <a:lvl1pPr algn="r">
              <a:defRPr sz="1900">
                <a:solidFill>
                  <a:schemeClr val="tx1">
                    <a:tint val="75000"/>
                  </a:schemeClr>
                </a:solidFill>
              </a:defRPr>
            </a:lvl1pPr>
          </a:lstStyle>
          <a:p>
            <a:fld id="{3626778D-C779-4F95-A294-230EEF40BBE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1474495" rtl="0" eaLnBrk="1" latinLnBrk="0" hangingPunct="1">
        <a:spcBef>
          <a:spcPct val="0"/>
        </a:spcBef>
        <a:buNone/>
        <a:defRPr kumimoji="1" sz="7100" kern="1200">
          <a:solidFill>
            <a:schemeClr val="tx1"/>
          </a:solidFill>
          <a:latin typeface="+mj-lt"/>
          <a:ea typeface="+mj-ea"/>
          <a:cs typeface="+mj-cs"/>
        </a:defRPr>
      </a:lvl1pPr>
    </p:titleStyle>
    <p:bodyStyle>
      <a:lvl1pPr marL="552936" indent="-552936" algn="l" defTabSz="1474495" rtl="0" eaLnBrk="1" latinLnBrk="0" hangingPunct="1">
        <a:spcBef>
          <a:spcPct val="20000"/>
        </a:spcBef>
        <a:buFont typeface="Arial" pitchFamily="34" charset="0"/>
        <a:buChar char="•"/>
        <a:defRPr kumimoji="1" sz="5200" kern="1200">
          <a:solidFill>
            <a:schemeClr val="tx1"/>
          </a:solidFill>
          <a:latin typeface="+mn-lt"/>
          <a:ea typeface="+mn-ea"/>
          <a:cs typeface="+mn-cs"/>
        </a:defRPr>
      </a:lvl1pPr>
      <a:lvl2pPr marL="1198028" indent="-460778" algn="l" defTabSz="1474495" rtl="0" eaLnBrk="1" latinLnBrk="0" hangingPunct="1">
        <a:spcBef>
          <a:spcPct val="20000"/>
        </a:spcBef>
        <a:buFont typeface="Arial" pitchFamily="34" charset="0"/>
        <a:buChar char="–"/>
        <a:defRPr kumimoji="1" sz="4500" kern="1200">
          <a:solidFill>
            <a:schemeClr val="tx1"/>
          </a:solidFill>
          <a:latin typeface="+mn-lt"/>
          <a:ea typeface="+mn-ea"/>
          <a:cs typeface="+mn-cs"/>
        </a:defRPr>
      </a:lvl2pPr>
      <a:lvl3pPr marL="1843123" indent="-368627" algn="l" defTabSz="1474495" rtl="0" eaLnBrk="1" latinLnBrk="0" hangingPunct="1">
        <a:spcBef>
          <a:spcPct val="20000"/>
        </a:spcBef>
        <a:buFont typeface="Arial" pitchFamily="34" charset="0"/>
        <a:buChar char="•"/>
        <a:defRPr kumimoji="1" sz="3900" kern="1200">
          <a:solidFill>
            <a:schemeClr val="tx1"/>
          </a:solidFill>
          <a:latin typeface="+mn-lt"/>
          <a:ea typeface="+mn-ea"/>
          <a:cs typeface="+mn-cs"/>
        </a:defRPr>
      </a:lvl3pPr>
      <a:lvl4pPr marL="2580368" indent="-368627" algn="l" defTabSz="1474495" rtl="0" eaLnBrk="1" latinLnBrk="0" hangingPunct="1">
        <a:spcBef>
          <a:spcPct val="20000"/>
        </a:spcBef>
        <a:buFont typeface="Arial" pitchFamily="34" charset="0"/>
        <a:buChar char="–"/>
        <a:defRPr kumimoji="1" sz="3200" kern="1200">
          <a:solidFill>
            <a:schemeClr val="tx1"/>
          </a:solidFill>
          <a:latin typeface="+mn-lt"/>
          <a:ea typeface="+mn-ea"/>
          <a:cs typeface="+mn-cs"/>
        </a:defRPr>
      </a:lvl4pPr>
      <a:lvl5pPr marL="3317618" indent="-368627" algn="l" defTabSz="1474495" rtl="0" eaLnBrk="1" latinLnBrk="0" hangingPunct="1">
        <a:spcBef>
          <a:spcPct val="20000"/>
        </a:spcBef>
        <a:buFont typeface="Arial" pitchFamily="34" charset="0"/>
        <a:buChar char="»"/>
        <a:defRPr kumimoji="1" sz="3200" kern="1200">
          <a:solidFill>
            <a:schemeClr val="tx1"/>
          </a:solidFill>
          <a:latin typeface="+mn-lt"/>
          <a:ea typeface="+mn-ea"/>
          <a:cs typeface="+mn-cs"/>
        </a:defRPr>
      </a:lvl5pPr>
      <a:lvl6pPr marL="4054865" indent="-368627" algn="l" defTabSz="1474495" rtl="0" eaLnBrk="1" latinLnBrk="0" hangingPunct="1">
        <a:spcBef>
          <a:spcPct val="20000"/>
        </a:spcBef>
        <a:buFont typeface="Arial" pitchFamily="34" charset="0"/>
        <a:buChar char="•"/>
        <a:defRPr kumimoji="1" sz="3200" kern="1200">
          <a:solidFill>
            <a:schemeClr val="tx1"/>
          </a:solidFill>
          <a:latin typeface="+mn-lt"/>
          <a:ea typeface="+mn-ea"/>
          <a:cs typeface="+mn-cs"/>
        </a:defRPr>
      </a:lvl6pPr>
      <a:lvl7pPr marL="4792114" indent="-368627" algn="l" defTabSz="1474495" rtl="0" eaLnBrk="1" latinLnBrk="0" hangingPunct="1">
        <a:spcBef>
          <a:spcPct val="20000"/>
        </a:spcBef>
        <a:buFont typeface="Arial" pitchFamily="34" charset="0"/>
        <a:buChar char="•"/>
        <a:defRPr kumimoji="1" sz="3200" kern="1200">
          <a:solidFill>
            <a:schemeClr val="tx1"/>
          </a:solidFill>
          <a:latin typeface="+mn-lt"/>
          <a:ea typeface="+mn-ea"/>
          <a:cs typeface="+mn-cs"/>
        </a:defRPr>
      </a:lvl7pPr>
      <a:lvl8pPr marL="5529364" indent="-368627" algn="l" defTabSz="1474495" rtl="0" eaLnBrk="1" latinLnBrk="0" hangingPunct="1">
        <a:spcBef>
          <a:spcPct val="20000"/>
        </a:spcBef>
        <a:buFont typeface="Arial" pitchFamily="34" charset="0"/>
        <a:buChar char="•"/>
        <a:defRPr kumimoji="1" sz="3200" kern="1200">
          <a:solidFill>
            <a:schemeClr val="tx1"/>
          </a:solidFill>
          <a:latin typeface="+mn-lt"/>
          <a:ea typeface="+mn-ea"/>
          <a:cs typeface="+mn-cs"/>
        </a:defRPr>
      </a:lvl8pPr>
      <a:lvl9pPr marL="6266609" indent="-368627" algn="l" defTabSz="1474495" rtl="0" eaLnBrk="1" latinLnBrk="0" hangingPunct="1">
        <a:spcBef>
          <a:spcPct val="20000"/>
        </a:spcBef>
        <a:buFont typeface="Arial" pitchFamily="34" charset="0"/>
        <a:buChar char="•"/>
        <a:defRPr kumimoji="1" sz="3200" kern="1200">
          <a:solidFill>
            <a:schemeClr val="tx1"/>
          </a:solidFill>
          <a:latin typeface="+mn-lt"/>
          <a:ea typeface="+mn-ea"/>
          <a:cs typeface="+mn-cs"/>
        </a:defRPr>
      </a:lvl9pPr>
    </p:bodyStyle>
    <p:otherStyle>
      <a:defPPr>
        <a:defRPr lang="ja-JP"/>
      </a:defPPr>
      <a:lvl1pPr marL="0" algn="l" defTabSz="1474495" rtl="0" eaLnBrk="1" latinLnBrk="0" hangingPunct="1">
        <a:defRPr kumimoji="1" sz="2900" kern="1200">
          <a:solidFill>
            <a:schemeClr val="tx1"/>
          </a:solidFill>
          <a:latin typeface="+mn-lt"/>
          <a:ea typeface="+mn-ea"/>
          <a:cs typeface="+mn-cs"/>
        </a:defRPr>
      </a:lvl1pPr>
      <a:lvl2pPr marL="737249" algn="l" defTabSz="1474495" rtl="0" eaLnBrk="1" latinLnBrk="0" hangingPunct="1">
        <a:defRPr kumimoji="1" sz="2900" kern="1200">
          <a:solidFill>
            <a:schemeClr val="tx1"/>
          </a:solidFill>
          <a:latin typeface="+mn-lt"/>
          <a:ea typeface="+mn-ea"/>
          <a:cs typeface="+mn-cs"/>
        </a:defRPr>
      </a:lvl2pPr>
      <a:lvl3pPr marL="1474495" algn="l" defTabSz="1474495" rtl="0" eaLnBrk="1" latinLnBrk="0" hangingPunct="1">
        <a:defRPr kumimoji="1" sz="2900" kern="1200">
          <a:solidFill>
            <a:schemeClr val="tx1"/>
          </a:solidFill>
          <a:latin typeface="+mn-lt"/>
          <a:ea typeface="+mn-ea"/>
          <a:cs typeface="+mn-cs"/>
        </a:defRPr>
      </a:lvl3pPr>
      <a:lvl4pPr marL="2211746" algn="l" defTabSz="1474495" rtl="0" eaLnBrk="1" latinLnBrk="0" hangingPunct="1">
        <a:defRPr kumimoji="1" sz="2900" kern="1200">
          <a:solidFill>
            <a:schemeClr val="tx1"/>
          </a:solidFill>
          <a:latin typeface="+mn-lt"/>
          <a:ea typeface="+mn-ea"/>
          <a:cs typeface="+mn-cs"/>
        </a:defRPr>
      </a:lvl4pPr>
      <a:lvl5pPr marL="2948993" algn="l" defTabSz="1474495" rtl="0" eaLnBrk="1" latinLnBrk="0" hangingPunct="1">
        <a:defRPr kumimoji="1" sz="2900" kern="1200">
          <a:solidFill>
            <a:schemeClr val="tx1"/>
          </a:solidFill>
          <a:latin typeface="+mn-lt"/>
          <a:ea typeface="+mn-ea"/>
          <a:cs typeface="+mn-cs"/>
        </a:defRPr>
      </a:lvl5pPr>
      <a:lvl6pPr marL="3686241" algn="l" defTabSz="1474495" rtl="0" eaLnBrk="1" latinLnBrk="0" hangingPunct="1">
        <a:defRPr kumimoji="1" sz="2900" kern="1200">
          <a:solidFill>
            <a:schemeClr val="tx1"/>
          </a:solidFill>
          <a:latin typeface="+mn-lt"/>
          <a:ea typeface="+mn-ea"/>
          <a:cs typeface="+mn-cs"/>
        </a:defRPr>
      </a:lvl6pPr>
      <a:lvl7pPr marL="4423491" algn="l" defTabSz="1474495" rtl="0" eaLnBrk="1" latinLnBrk="0" hangingPunct="1">
        <a:defRPr kumimoji="1" sz="2900" kern="1200">
          <a:solidFill>
            <a:schemeClr val="tx1"/>
          </a:solidFill>
          <a:latin typeface="+mn-lt"/>
          <a:ea typeface="+mn-ea"/>
          <a:cs typeface="+mn-cs"/>
        </a:defRPr>
      </a:lvl7pPr>
      <a:lvl8pPr marL="5160738" algn="l" defTabSz="1474495" rtl="0" eaLnBrk="1" latinLnBrk="0" hangingPunct="1">
        <a:defRPr kumimoji="1" sz="2900" kern="1200">
          <a:solidFill>
            <a:schemeClr val="tx1"/>
          </a:solidFill>
          <a:latin typeface="+mn-lt"/>
          <a:ea typeface="+mn-ea"/>
          <a:cs typeface="+mn-cs"/>
        </a:defRPr>
      </a:lvl8pPr>
      <a:lvl9pPr marL="5897987" algn="l" defTabSz="1474495" rtl="0" eaLnBrk="1" latinLnBrk="0" hangingPunct="1">
        <a:defRPr kumimoji="1"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hyperlink" Target="http://www.nev-web.j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46040" y="346024"/>
            <a:ext cx="10001320" cy="3071834"/>
          </a:xfrm>
          <a:prstGeom prst="rect">
            <a:avLst/>
          </a:prstGeom>
          <a:gradFill flip="none" rotWithShape="1">
            <a:gsLst>
              <a:gs pos="38000">
                <a:srgbClr val="74C688"/>
              </a:gs>
              <a:gs pos="59000">
                <a:srgbClr val="97D1A3"/>
              </a:gs>
              <a:gs pos="100000">
                <a:srgbClr val="C1E1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60354" y="1853845"/>
            <a:ext cx="7827849" cy="707886"/>
          </a:xfrm>
          <a:prstGeom prst="rect">
            <a:avLst/>
          </a:prstGeom>
          <a:noFill/>
        </p:spPr>
        <p:txBody>
          <a:bodyPr wrap="none" rtlCol="0">
            <a:spAutoFit/>
          </a:bodyPr>
          <a:lstStyle/>
          <a:p>
            <a:r>
              <a:rPr kumimoji="1" lang="en-US" altLang="ja-JP" sz="4000" b="1" dirty="0">
                <a:solidFill>
                  <a:schemeClr val="bg1"/>
                </a:solidFill>
                <a:latin typeface="Meiryo UI" pitchFamily="50" charset="-128"/>
                <a:ea typeface="Meiryo UI" pitchFamily="50" charset="-128"/>
              </a:rPr>
              <a:t>Gift Flower &amp; Interior</a:t>
            </a:r>
            <a:r>
              <a:rPr lang="ja-JP" altLang="en-US" sz="4000" b="1" dirty="0">
                <a:solidFill>
                  <a:schemeClr val="bg1"/>
                </a:solidFill>
                <a:latin typeface="Meiryo UI" pitchFamily="50" charset="-128"/>
                <a:ea typeface="Meiryo UI" pitchFamily="50" charset="-128"/>
              </a:rPr>
              <a:t> </a:t>
            </a:r>
            <a:r>
              <a:rPr kumimoji="1" lang="en-US" altLang="ja-JP" sz="4000" b="1" dirty="0">
                <a:solidFill>
                  <a:schemeClr val="bg1"/>
                </a:solidFill>
                <a:latin typeface="Meiryo UI" pitchFamily="50" charset="-128"/>
                <a:ea typeface="Meiryo UI" pitchFamily="50" charset="-128"/>
              </a:rPr>
              <a:t>Green</a:t>
            </a:r>
            <a:endParaRPr kumimoji="1" lang="ja-JP" altLang="en-US" sz="4000" b="1" dirty="0">
              <a:solidFill>
                <a:schemeClr val="bg1"/>
              </a:solidFill>
              <a:latin typeface="Meiryo UI" pitchFamily="50" charset="-128"/>
              <a:ea typeface="Meiryo UI" pitchFamily="50" charset="-128"/>
            </a:endParaRPr>
          </a:p>
        </p:txBody>
      </p:sp>
      <p:sp>
        <p:nvSpPr>
          <p:cNvPr id="7" name="テキスト ボックス 6"/>
          <p:cNvSpPr txBox="1"/>
          <p:nvPr/>
        </p:nvSpPr>
        <p:spPr>
          <a:xfrm>
            <a:off x="631792" y="2568225"/>
            <a:ext cx="6786610" cy="492443"/>
          </a:xfrm>
          <a:prstGeom prst="rect">
            <a:avLst/>
          </a:prstGeom>
          <a:noFill/>
        </p:spPr>
        <p:txBody>
          <a:bodyPr wrap="square" rtlCol="0">
            <a:spAutoFit/>
          </a:bodyPr>
          <a:lstStyle/>
          <a:p>
            <a:r>
              <a:rPr kumimoji="1" lang="ja-JP" altLang="en-US" sz="2600" b="1" dirty="0">
                <a:solidFill>
                  <a:schemeClr val="bg1"/>
                </a:solidFill>
                <a:latin typeface="Meiryo UI" pitchFamily="50" charset="-128"/>
                <a:ea typeface="Meiryo UI" pitchFamily="50" charset="-128"/>
              </a:rPr>
              <a:t>大阪から全国へ胡蝶蘭・観葉植物を配送</a:t>
            </a:r>
          </a:p>
        </p:txBody>
      </p:sp>
      <p:pic>
        <p:nvPicPr>
          <p:cNvPr id="10" name="図 9" descr="2012_03_23_7399-Edit.jpg"/>
          <p:cNvPicPr>
            <a:picLocks noChangeAspect="1"/>
          </p:cNvPicPr>
          <p:nvPr/>
        </p:nvPicPr>
        <p:blipFill>
          <a:blip r:embed="rId2" cstate="print"/>
          <a:srcRect t="5569"/>
          <a:stretch>
            <a:fillRect/>
          </a:stretch>
        </p:blipFill>
        <p:spPr>
          <a:xfrm>
            <a:off x="346040" y="3775048"/>
            <a:ext cx="6429420" cy="6700132"/>
          </a:xfrm>
          <a:prstGeom prst="rect">
            <a:avLst/>
          </a:prstGeom>
        </p:spPr>
      </p:pic>
      <p:sp>
        <p:nvSpPr>
          <p:cNvPr id="11" name="正方形/長方形 10"/>
          <p:cNvSpPr/>
          <p:nvPr/>
        </p:nvSpPr>
        <p:spPr>
          <a:xfrm>
            <a:off x="7132650" y="8990022"/>
            <a:ext cx="3214710" cy="1500198"/>
          </a:xfrm>
          <a:prstGeom prst="rect">
            <a:avLst/>
          </a:prstGeom>
          <a:gradFill flip="none" rotWithShape="1">
            <a:gsLst>
              <a:gs pos="38000">
                <a:srgbClr val="74C688"/>
              </a:gs>
              <a:gs pos="59000">
                <a:srgbClr val="97D1A3"/>
              </a:gs>
              <a:gs pos="100000">
                <a:srgbClr val="C1E1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C:\Users\智紀\Desktop\8357259720_2242afe68e_o.jpg"/>
          <p:cNvPicPr>
            <a:picLocks noChangeAspect="1" noChangeArrowheads="1"/>
          </p:cNvPicPr>
          <p:nvPr/>
        </p:nvPicPr>
        <p:blipFill>
          <a:blip r:embed="rId3" cstate="print"/>
          <a:srcRect l="21846" t="780" b="22545"/>
          <a:stretch>
            <a:fillRect/>
          </a:stretch>
        </p:blipFill>
        <p:spPr bwMode="auto">
          <a:xfrm rot="16200000">
            <a:off x="6281213" y="4626487"/>
            <a:ext cx="4922332" cy="3219454"/>
          </a:xfrm>
          <a:prstGeom prst="rect">
            <a:avLst/>
          </a:prstGeom>
          <a:noFill/>
        </p:spPr>
      </p:pic>
      <p:pic>
        <p:nvPicPr>
          <p:cNvPr id="1026" name="Picture 2" descr="C:\Users\智紀\Dropbox\資料-小売販売\販売企画\商品-フラワーアレンジメント\花千歳さん\サンプル\H10000 500x500x400.JPG"/>
          <p:cNvPicPr>
            <a:picLocks noChangeAspect="1" noChangeArrowheads="1"/>
          </p:cNvPicPr>
          <p:nvPr/>
        </p:nvPicPr>
        <p:blipFill>
          <a:blip r:embed="rId4" cstate="print"/>
          <a:srcRect t="10348"/>
          <a:stretch>
            <a:fillRect/>
          </a:stretch>
        </p:blipFill>
        <p:spPr bwMode="auto">
          <a:xfrm>
            <a:off x="3781150" y="10847410"/>
            <a:ext cx="6566210" cy="3922031"/>
          </a:xfrm>
          <a:prstGeom prst="rect">
            <a:avLst/>
          </a:prstGeom>
          <a:noFill/>
        </p:spPr>
      </p:pic>
      <p:sp>
        <p:nvSpPr>
          <p:cNvPr id="12" name="正方形/長方形 11"/>
          <p:cNvSpPr/>
          <p:nvPr/>
        </p:nvSpPr>
        <p:spPr>
          <a:xfrm>
            <a:off x="346040" y="10847410"/>
            <a:ext cx="3143272" cy="3929090"/>
          </a:xfrm>
          <a:prstGeom prst="rect">
            <a:avLst/>
          </a:prstGeom>
          <a:gradFill flip="none" rotWithShape="1">
            <a:gsLst>
              <a:gs pos="38000">
                <a:srgbClr val="74C688"/>
              </a:gs>
              <a:gs pos="59000">
                <a:srgbClr val="97D1A3"/>
              </a:gs>
              <a:gs pos="100000">
                <a:srgbClr val="C1E1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31792" y="11133162"/>
            <a:ext cx="3143272" cy="3416320"/>
          </a:xfrm>
          <a:prstGeom prst="rect">
            <a:avLst/>
          </a:prstGeom>
          <a:noFill/>
        </p:spPr>
        <p:txBody>
          <a:bodyPr wrap="square" rtlCol="0">
            <a:spAutoFit/>
          </a:bodyPr>
          <a:lstStyle/>
          <a:p>
            <a:r>
              <a:rPr lang="ja-JP" altLang="en-US" sz="2000" b="1" dirty="0">
                <a:solidFill>
                  <a:schemeClr val="bg1"/>
                </a:solidFill>
                <a:latin typeface="Meiryo UI" pitchFamily="50" charset="-128"/>
                <a:ea typeface="Meiryo UI" pitchFamily="50" charset="-128"/>
              </a:rPr>
              <a:t>〒</a:t>
            </a:r>
            <a:r>
              <a:rPr lang="en-US" altLang="ja-JP" sz="2000" b="1" dirty="0">
                <a:solidFill>
                  <a:schemeClr val="bg1"/>
                </a:solidFill>
                <a:latin typeface="Meiryo UI" pitchFamily="50" charset="-128"/>
                <a:ea typeface="Meiryo UI" pitchFamily="50" charset="-128"/>
              </a:rPr>
              <a:t>590-0524</a:t>
            </a:r>
          </a:p>
          <a:p>
            <a:r>
              <a:rPr kumimoji="1" lang="ja-JP" altLang="en-US" sz="2400" b="1" dirty="0">
                <a:solidFill>
                  <a:schemeClr val="bg1"/>
                </a:solidFill>
                <a:latin typeface="Meiryo UI" pitchFamily="50" charset="-128"/>
                <a:ea typeface="Meiryo UI" pitchFamily="50" charset="-128"/>
              </a:rPr>
              <a:t>大阪府泉南市</a:t>
            </a:r>
            <a:endParaRPr kumimoji="1" lang="en-US" altLang="ja-JP" sz="2400" b="1" dirty="0">
              <a:solidFill>
                <a:schemeClr val="bg1"/>
              </a:solidFill>
              <a:latin typeface="Meiryo UI" pitchFamily="50" charset="-128"/>
              <a:ea typeface="Meiryo UI" pitchFamily="50" charset="-128"/>
            </a:endParaRPr>
          </a:p>
          <a:p>
            <a:r>
              <a:rPr kumimoji="1" lang="ja-JP" altLang="en-US" sz="2400" b="1" dirty="0">
                <a:solidFill>
                  <a:schemeClr val="bg1"/>
                </a:solidFill>
                <a:latin typeface="Meiryo UI" pitchFamily="50" charset="-128"/>
                <a:ea typeface="Meiryo UI" pitchFamily="50" charset="-128"/>
              </a:rPr>
              <a:t>　　　　　幡代</a:t>
            </a:r>
            <a:r>
              <a:rPr kumimoji="1" lang="en-US" altLang="ja-JP" sz="2400" b="1" dirty="0">
                <a:solidFill>
                  <a:schemeClr val="bg1"/>
                </a:solidFill>
                <a:latin typeface="Meiryo UI" pitchFamily="50" charset="-128"/>
                <a:ea typeface="Meiryo UI" pitchFamily="50" charset="-128"/>
              </a:rPr>
              <a:t>2015</a:t>
            </a:r>
          </a:p>
          <a:p>
            <a:endParaRPr lang="en-US" altLang="ja-JP" sz="2400" b="1" dirty="0">
              <a:solidFill>
                <a:schemeClr val="bg1"/>
              </a:solidFill>
              <a:latin typeface="Meiryo UI" pitchFamily="50" charset="-128"/>
              <a:ea typeface="Meiryo UI" pitchFamily="50" charset="-128"/>
            </a:endParaRPr>
          </a:p>
          <a:p>
            <a:r>
              <a:rPr lang="en-US" altLang="ja-JP" sz="2400" b="1" dirty="0">
                <a:solidFill>
                  <a:schemeClr val="bg1"/>
                </a:solidFill>
                <a:latin typeface="Meiryo UI" pitchFamily="50" charset="-128"/>
                <a:ea typeface="Meiryo UI" pitchFamily="50" charset="-128"/>
              </a:rPr>
              <a:t>TEL&amp;FAX</a:t>
            </a:r>
          </a:p>
          <a:p>
            <a:r>
              <a:rPr kumimoji="1" lang="en-US" altLang="ja-JP" sz="2400" b="1" dirty="0">
                <a:solidFill>
                  <a:schemeClr val="bg1"/>
                </a:solidFill>
                <a:latin typeface="Meiryo UI" pitchFamily="50" charset="-128"/>
                <a:ea typeface="Meiryo UI" pitchFamily="50" charset="-128"/>
              </a:rPr>
              <a:t>072-480-5522</a:t>
            </a:r>
          </a:p>
          <a:p>
            <a:endParaRPr kumimoji="1" lang="en-US" altLang="ja-JP" sz="2400" b="1" dirty="0">
              <a:solidFill>
                <a:schemeClr val="bg1"/>
              </a:solidFill>
              <a:latin typeface="Meiryo UI" pitchFamily="50" charset="-128"/>
              <a:ea typeface="Meiryo UI" pitchFamily="50" charset="-128"/>
            </a:endParaRPr>
          </a:p>
          <a:p>
            <a:r>
              <a:rPr lang="en-US" altLang="ja-JP" sz="2400" b="1" dirty="0">
                <a:solidFill>
                  <a:schemeClr val="bg1"/>
                </a:solidFill>
                <a:latin typeface="Meiryo UI" pitchFamily="50" charset="-128"/>
                <a:ea typeface="Meiryo UI" pitchFamily="50" charset="-128"/>
              </a:rPr>
              <a:t>9</a:t>
            </a:r>
            <a:r>
              <a:rPr lang="ja-JP" altLang="en-US" sz="2400" b="1" dirty="0">
                <a:solidFill>
                  <a:schemeClr val="bg1"/>
                </a:solidFill>
                <a:latin typeface="Meiryo UI" pitchFamily="50" charset="-128"/>
                <a:ea typeface="Meiryo UI" pitchFamily="50" charset="-128"/>
              </a:rPr>
              <a:t>：</a:t>
            </a:r>
            <a:r>
              <a:rPr lang="en-US" altLang="ja-JP" sz="2400" b="1" dirty="0">
                <a:solidFill>
                  <a:schemeClr val="bg1"/>
                </a:solidFill>
                <a:latin typeface="Meiryo UI" pitchFamily="50" charset="-128"/>
                <a:ea typeface="Meiryo UI" pitchFamily="50" charset="-128"/>
              </a:rPr>
              <a:t>00</a:t>
            </a:r>
            <a:r>
              <a:rPr lang="ja-JP" altLang="en-US" sz="2400" b="1" dirty="0">
                <a:solidFill>
                  <a:schemeClr val="bg1"/>
                </a:solidFill>
                <a:latin typeface="Meiryo UI" pitchFamily="50" charset="-128"/>
                <a:ea typeface="Meiryo UI" pitchFamily="50" charset="-128"/>
              </a:rPr>
              <a:t>～</a:t>
            </a:r>
            <a:r>
              <a:rPr lang="en-US" altLang="ja-JP" sz="2400" b="1" dirty="0">
                <a:solidFill>
                  <a:schemeClr val="bg1"/>
                </a:solidFill>
                <a:latin typeface="Meiryo UI" pitchFamily="50" charset="-128"/>
                <a:ea typeface="Meiryo UI" pitchFamily="50" charset="-128"/>
              </a:rPr>
              <a:t>17</a:t>
            </a:r>
            <a:r>
              <a:rPr lang="ja-JP" altLang="en-US" sz="2400" b="1" dirty="0">
                <a:solidFill>
                  <a:schemeClr val="bg1"/>
                </a:solidFill>
                <a:latin typeface="Meiryo UI" pitchFamily="50" charset="-128"/>
                <a:ea typeface="Meiryo UI" pitchFamily="50" charset="-128"/>
              </a:rPr>
              <a:t>：</a:t>
            </a:r>
            <a:r>
              <a:rPr lang="en-US" altLang="ja-JP" sz="2400" b="1" dirty="0">
                <a:solidFill>
                  <a:schemeClr val="bg1"/>
                </a:solidFill>
                <a:latin typeface="Meiryo UI" pitchFamily="50" charset="-128"/>
                <a:ea typeface="Meiryo UI" pitchFamily="50" charset="-128"/>
              </a:rPr>
              <a:t>00</a:t>
            </a:r>
          </a:p>
          <a:p>
            <a:r>
              <a:rPr kumimoji="1" lang="ja-JP" altLang="en-US" sz="2400" b="1" dirty="0">
                <a:solidFill>
                  <a:schemeClr val="bg1"/>
                </a:solidFill>
                <a:latin typeface="Meiryo UI" pitchFamily="50" charset="-128"/>
                <a:ea typeface="Meiryo UI" pitchFamily="50" charset="-128"/>
              </a:rPr>
              <a:t>土・日・祝日も営業</a:t>
            </a:r>
          </a:p>
        </p:txBody>
      </p:sp>
      <p:sp>
        <p:nvSpPr>
          <p:cNvPr id="14" name="テキスト ボックス 13"/>
          <p:cNvSpPr txBox="1"/>
          <p:nvPr/>
        </p:nvSpPr>
        <p:spPr>
          <a:xfrm>
            <a:off x="594172" y="917529"/>
            <a:ext cx="9505056" cy="584775"/>
          </a:xfrm>
          <a:prstGeom prst="rect">
            <a:avLst/>
          </a:prstGeom>
          <a:noFill/>
        </p:spPr>
        <p:txBody>
          <a:bodyPr wrap="square" rtlCol="0">
            <a:spAutoFit/>
          </a:bodyPr>
          <a:lstStyle/>
          <a:p>
            <a:pPr algn="dist"/>
            <a:r>
              <a:rPr lang="ja-JP" altLang="en-US" sz="3200" b="1" dirty="0" smtClean="0"/>
              <a:t>京都</a:t>
            </a:r>
            <a:r>
              <a:rPr kumimoji="1" lang="ja-JP" altLang="en-US" sz="3200" b="1" dirty="0" smtClean="0"/>
              <a:t>税理士</a:t>
            </a:r>
            <a:r>
              <a:rPr kumimoji="1" lang="ja-JP" altLang="en-US" sz="3200" b="1" dirty="0"/>
              <a:t>組合の組合員・賛助会員の皆様へ</a:t>
            </a:r>
          </a:p>
        </p:txBody>
      </p:sp>
      <p:sp>
        <p:nvSpPr>
          <p:cNvPr id="15" name="テキスト ボックス 14"/>
          <p:cNvSpPr txBox="1"/>
          <p:nvPr/>
        </p:nvSpPr>
        <p:spPr>
          <a:xfrm>
            <a:off x="7204088" y="9061460"/>
            <a:ext cx="2571768" cy="461665"/>
          </a:xfrm>
          <a:prstGeom prst="rect">
            <a:avLst/>
          </a:prstGeom>
          <a:noFill/>
        </p:spPr>
        <p:txBody>
          <a:bodyPr wrap="square" rtlCol="0">
            <a:spAutoFit/>
          </a:bodyPr>
          <a:lstStyle/>
          <a:p>
            <a:r>
              <a:rPr kumimoji="1" lang="ja-JP" altLang="en-US" sz="2400" dirty="0"/>
              <a:t>農事組合法人</a:t>
            </a:r>
          </a:p>
        </p:txBody>
      </p:sp>
      <p:sp>
        <p:nvSpPr>
          <p:cNvPr id="16" name="テキスト ボックス 15"/>
          <p:cNvSpPr txBox="1"/>
          <p:nvPr/>
        </p:nvSpPr>
        <p:spPr>
          <a:xfrm>
            <a:off x="7346964" y="9490088"/>
            <a:ext cx="2786082" cy="523220"/>
          </a:xfrm>
          <a:prstGeom prst="rect">
            <a:avLst/>
          </a:prstGeom>
          <a:noFill/>
        </p:spPr>
        <p:txBody>
          <a:bodyPr wrap="square" rtlCol="0">
            <a:spAutoFit/>
          </a:bodyPr>
          <a:lstStyle/>
          <a:p>
            <a:r>
              <a:rPr kumimoji="1" lang="ja-JP" altLang="en-US" dirty="0"/>
              <a:t>かるがもの里</a:t>
            </a:r>
          </a:p>
        </p:txBody>
      </p:sp>
      <p:sp>
        <p:nvSpPr>
          <p:cNvPr id="17" name="テキスト ボックス 16"/>
          <p:cNvSpPr txBox="1"/>
          <p:nvPr/>
        </p:nvSpPr>
        <p:spPr>
          <a:xfrm>
            <a:off x="7346964" y="9990154"/>
            <a:ext cx="3000396" cy="400110"/>
          </a:xfrm>
          <a:prstGeom prst="rect">
            <a:avLst/>
          </a:prstGeom>
          <a:noFill/>
        </p:spPr>
        <p:txBody>
          <a:bodyPr wrap="square" rtlCol="0">
            <a:spAutoFit/>
          </a:bodyPr>
          <a:lstStyle/>
          <a:p>
            <a:r>
              <a:rPr kumimoji="1" lang="ja-JP" altLang="en-US" sz="1400" b="1" dirty="0"/>
              <a:t>胡蝶蘭事業部</a:t>
            </a:r>
            <a:r>
              <a:rPr kumimoji="1" lang="ja-JP" altLang="en-US" sz="1600" dirty="0"/>
              <a:t>　</a:t>
            </a:r>
            <a:r>
              <a:rPr kumimoji="1" lang="ja-JP" altLang="en-US" sz="2000" b="1" dirty="0" err="1"/>
              <a:t>ねばーらんど</a:t>
            </a:r>
            <a:endParaRPr kumimoji="1" lang="ja-JP" altLang="en-US"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佐藤フォルダー\●NetShop\●カラーミー\PSD\背景無\Ｖ３　３Ｆ 27輪.jpg"/>
          <p:cNvPicPr>
            <a:picLocks noChangeAspect="1" noChangeArrowheads="1"/>
          </p:cNvPicPr>
          <p:nvPr/>
        </p:nvPicPr>
        <p:blipFill>
          <a:blip r:embed="rId3" cstate="print"/>
          <a:srcRect/>
          <a:stretch>
            <a:fillRect/>
          </a:stretch>
        </p:blipFill>
        <p:spPr bwMode="auto">
          <a:xfrm>
            <a:off x="274603" y="728984"/>
            <a:ext cx="1968829" cy="2667446"/>
          </a:xfrm>
          <a:prstGeom prst="rect">
            <a:avLst/>
          </a:prstGeom>
          <a:noFill/>
        </p:spPr>
      </p:pic>
      <p:pic>
        <p:nvPicPr>
          <p:cNvPr id="1026" name="Picture 2" descr="C:\★佐藤フォルダー\●NetShop\●カラーミー\PSD\背景無\Ｖ３　３Ｆ 33輪.jpg"/>
          <p:cNvPicPr>
            <a:picLocks noChangeAspect="1" noChangeArrowheads="1"/>
          </p:cNvPicPr>
          <p:nvPr/>
        </p:nvPicPr>
        <p:blipFill>
          <a:blip r:embed="rId4" cstate="print">
            <a:lum contrast="10000"/>
          </a:blip>
          <a:srcRect/>
          <a:stretch>
            <a:fillRect/>
          </a:stretch>
        </p:blipFill>
        <p:spPr bwMode="auto">
          <a:xfrm>
            <a:off x="2417743" y="521584"/>
            <a:ext cx="2225480" cy="2871587"/>
          </a:xfrm>
          <a:prstGeom prst="rect">
            <a:avLst/>
          </a:prstGeom>
          <a:noFill/>
        </p:spPr>
      </p:pic>
      <p:pic>
        <p:nvPicPr>
          <p:cNvPr id="1028" name="Picture 4" descr="C:\★佐藤フォルダー\●NetShop\●カラーミー\PSD\背景無\Ｖ３　３Ｆ 45輪.jpg"/>
          <p:cNvPicPr>
            <a:picLocks noChangeAspect="1" noChangeArrowheads="1"/>
          </p:cNvPicPr>
          <p:nvPr/>
        </p:nvPicPr>
        <p:blipFill>
          <a:blip r:embed="rId5" cstate="print">
            <a:lum contrast="10000"/>
          </a:blip>
          <a:srcRect/>
          <a:stretch>
            <a:fillRect/>
          </a:stretch>
        </p:blipFill>
        <p:spPr bwMode="auto">
          <a:xfrm>
            <a:off x="7775592" y="-11166"/>
            <a:ext cx="2727035" cy="3395964"/>
          </a:xfrm>
          <a:prstGeom prst="rect">
            <a:avLst/>
          </a:prstGeom>
          <a:noFill/>
        </p:spPr>
      </p:pic>
      <p:pic>
        <p:nvPicPr>
          <p:cNvPr id="3" name="Picture 3" descr="C:\★佐藤フォルダー\●NetShop\●カラーミー\PSD\背景無\Ｖ３　３Ｆ 39輪.jpg"/>
          <p:cNvPicPr>
            <a:picLocks noChangeAspect="1" noChangeArrowheads="1"/>
          </p:cNvPicPr>
          <p:nvPr/>
        </p:nvPicPr>
        <p:blipFill>
          <a:blip r:embed="rId6" cstate="print">
            <a:lum contrast="10000"/>
          </a:blip>
          <a:srcRect/>
          <a:stretch>
            <a:fillRect/>
          </a:stretch>
        </p:blipFill>
        <p:spPr bwMode="auto">
          <a:xfrm>
            <a:off x="4775196" y="302660"/>
            <a:ext cx="2812612" cy="3084801"/>
          </a:xfrm>
          <a:prstGeom prst="rect">
            <a:avLst/>
          </a:prstGeom>
          <a:noFill/>
        </p:spPr>
      </p:pic>
      <p:pic>
        <p:nvPicPr>
          <p:cNvPr id="2" name="Picture 2" descr="C:\★佐藤フォルダー\●NetShop\●カラーミー\PSD\背景無\Ｖ３　5Ｆ 55輪.jpg"/>
          <p:cNvPicPr>
            <a:picLocks noChangeAspect="1" noChangeArrowheads="1"/>
          </p:cNvPicPr>
          <p:nvPr/>
        </p:nvPicPr>
        <p:blipFill>
          <a:blip r:embed="rId7" cstate="print"/>
          <a:srcRect/>
          <a:stretch>
            <a:fillRect/>
          </a:stretch>
        </p:blipFill>
        <p:spPr bwMode="auto">
          <a:xfrm>
            <a:off x="91290" y="4848997"/>
            <a:ext cx="3025236" cy="3354067"/>
          </a:xfrm>
          <a:prstGeom prst="rect">
            <a:avLst/>
          </a:prstGeom>
          <a:noFill/>
        </p:spPr>
      </p:pic>
      <p:pic>
        <p:nvPicPr>
          <p:cNvPr id="5" name="Picture 3" descr="C:\★佐藤フォルダー\●NetShop\●カラーミー\PSD\背景無\Ｖ３　7Ｆ 70輪.jpg"/>
          <p:cNvPicPr>
            <a:picLocks noChangeAspect="1" noChangeArrowheads="1"/>
          </p:cNvPicPr>
          <p:nvPr/>
        </p:nvPicPr>
        <p:blipFill>
          <a:blip r:embed="rId8" cstate="print">
            <a:lum contrast="10000"/>
          </a:blip>
          <a:srcRect/>
          <a:stretch>
            <a:fillRect/>
          </a:stretch>
        </p:blipFill>
        <p:spPr bwMode="auto">
          <a:xfrm>
            <a:off x="3379210" y="4608934"/>
            <a:ext cx="3479658" cy="3552152"/>
          </a:xfrm>
          <a:prstGeom prst="rect">
            <a:avLst/>
          </a:prstGeom>
          <a:noFill/>
        </p:spPr>
      </p:pic>
      <p:pic>
        <p:nvPicPr>
          <p:cNvPr id="6" name="Picture 4" descr="C:\★佐藤フォルダー\●NetShop\●カラーミー\PSD\背景無\No7　３Ｆ 33輪.jpg"/>
          <p:cNvPicPr>
            <a:picLocks noChangeAspect="1" noChangeArrowheads="1"/>
          </p:cNvPicPr>
          <p:nvPr/>
        </p:nvPicPr>
        <p:blipFill>
          <a:blip r:embed="rId9" cstate="print"/>
          <a:srcRect l="5800"/>
          <a:stretch>
            <a:fillRect/>
          </a:stretch>
        </p:blipFill>
        <p:spPr bwMode="auto">
          <a:xfrm>
            <a:off x="492720" y="9883635"/>
            <a:ext cx="2189684" cy="2825398"/>
          </a:xfrm>
          <a:prstGeom prst="rect">
            <a:avLst/>
          </a:prstGeom>
          <a:noFill/>
        </p:spPr>
      </p:pic>
      <p:pic>
        <p:nvPicPr>
          <p:cNvPr id="1029" name="Picture 5" descr="C:\★佐藤フォルダー\●NetShop\●カラーミー\PSD\背景無\No7　３Ｆ 36輪.jpg"/>
          <p:cNvPicPr>
            <a:picLocks noChangeAspect="1" noChangeArrowheads="1"/>
          </p:cNvPicPr>
          <p:nvPr/>
        </p:nvPicPr>
        <p:blipFill>
          <a:blip r:embed="rId10" cstate="print"/>
          <a:srcRect/>
          <a:stretch>
            <a:fillRect/>
          </a:stretch>
        </p:blipFill>
        <p:spPr bwMode="auto">
          <a:xfrm>
            <a:off x="3595930" y="9671300"/>
            <a:ext cx="2542858" cy="3011005"/>
          </a:xfrm>
          <a:prstGeom prst="rect">
            <a:avLst/>
          </a:prstGeom>
          <a:noFill/>
        </p:spPr>
      </p:pic>
      <p:pic>
        <p:nvPicPr>
          <p:cNvPr id="7" name="Picture 3" descr="C:\★佐藤フォルダー\●NetShop\●カラーミー\PSD\背景無\No7　５F 50輪.jpg"/>
          <p:cNvPicPr>
            <a:picLocks noChangeAspect="1" noChangeArrowheads="1"/>
          </p:cNvPicPr>
          <p:nvPr/>
        </p:nvPicPr>
        <p:blipFill>
          <a:blip r:embed="rId11" cstate="print"/>
          <a:srcRect l="1450" r="2532"/>
          <a:stretch>
            <a:fillRect/>
          </a:stretch>
        </p:blipFill>
        <p:spPr bwMode="auto">
          <a:xfrm>
            <a:off x="6930306" y="9319024"/>
            <a:ext cx="3096914" cy="3431820"/>
          </a:xfrm>
          <a:prstGeom prst="rect">
            <a:avLst/>
          </a:prstGeom>
          <a:noFill/>
        </p:spPr>
      </p:pic>
      <p:sp>
        <p:nvSpPr>
          <p:cNvPr id="12" name="テキスト ボックス 11"/>
          <p:cNvSpPr txBox="1"/>
          <p:nvPr/>
        </p:nvSpPr>
        <p:spPr>
          <a:xfrm>
            <a:off x="291839" y="3332697"/>
            <a:ext cx="1936749" cy="1292662"/>
          </a:xfrm>
          <a:prstGeom prst="rect">
            <a:avLst/>
          </a:prstGeom>
          <a:noFill/>
        </p:spPr>
        <p:txBody>
          <a:bodyPr wrap="none" rtlCol="0">
            <a:spAutoFit/>
          </a:bodyPr>
          <a:lstStyle/>
          <a:p>
            <a:pPr algn="ctr"/>
            <a:r>
              <a:rPr kumimoji="1" lang="ja-JP" altLang="en-US" sz="1600" dirty="0">
                <a:latin typeface="Meiryo UI" pitchFamily="50" charset="-128"/>
                <a:ea typeface="Meiryo UI" pitchFamily="50" charset="-128"/>
              </a:rPr>
              <a:t>胡蝶蘭 </a:t>
            </a:r>
            <a:r>
              <a:rPr lang="ja-JP" altLang="en-US" sz="1600" dirty="0">
                <a:latin typeface="Meiryo UI" pitchFamily="50" charset="-128"/>
                <a:ea typeface="Meiryo UI" pitchFamily="50" charset="-128"/>
              </a:rPr>
              <a:t>大輪 </a:t>
            </a:r>
            <a:r>
              <a:rPr lang="en-US" altLang="ja-JP" sz="1600" dirty="0">
                <a:latin typeface="Meiryo UI" pitchFamily="50" charset="-128"/>
                <a:ea typeface="Meiryo UI" pitchFamily="50" charset="-128"/>
              </a:rPr>
              <a:t>3</a:t>
            </a:r>
            <a:r>
              <a:rPr lang="ja-JP" altLang="en-US" sz="1600" dirty="0">
                <a:latin typeface="Meiryo UI" pitchFamily="50" charset="-128"/>
                <a:ea typeface="Meiryo UI" pitchFamily="50" charset="-128"/>
              </a:rPr>
              <a:t>本立</a:t>
            </a:r>
            <a:endParaRPr lang="en-US" altLang="ja-JP" sz="1600" dirty="0">
              <a:latin typeface="Meiryo UI" pitchFamily="50" charset="-128"/>
              <a:ea typeface="Meiryo UI" pitchFamily="50" charset="-128"/>
            </a:endParaRPr>
          </a:p>
          <a:p>
            <a:pPr algn="ctr"/>
            <a:r>
              <a:rPr kumimoji="1" lang="ja-JP" altLang="en-US" sz="1600" dirty="0">
                <a:latin typeface="Meiryo UI" pitchFamily="50" charset="-128"/>
                <a:ea typeface="Meiryo UI" pitchFamily="50" charset="-128"/>
              </a:rPr>
              <a:t>白 </a:t>
            </a:r>
            <a:r>
              <a:rPr kumimoji="1" lang="en-US" altLang="ja-JP" sz="1600" dirty="0">
                <a:latin typeface="Meiryo UI" pitchFamily="50" charset="-128"/>
                <a:ea typeface="Meiryo UI" pitchFamily="50" charset="-128"/>
              </a:rPr>
              <a:t>27</a:t>
            </a:r>
            <a:r>
              <a:rPr kumimoji="1" lang="ja-JP" altLang="en-US" sz="1600" dirty="0" smtClean="0">
                <a:latin typeface="Meiryo UI" pitchFamily="50" charset="-128"/>
                <a:ea typeface="Meiryo UI" pitchFamily="50" charset="-128"/>
              </a:rPr>
              <a:t>輪</a:t>
            </a:r>
            <a:endParaRPr kumimoji="1" lang="en-US" altLang="ja-JP" sz="1600" dirty="0" smtClean="0">
              <a:latin typeface="Meiryo UI" pitchFamily="50" charset="-128"/>
              <a:ea typeface="Meiryo UI" pitchFamily="50" charset="-128"/>
            </a:endParaRPr>
          </a:p>
          <a:p>
            <a:pPr algn="ctr"/>
            <a:endParaRPr kumimoji="1" lang="en-US" altLang="ja-JP" sz="1600" dirty="0">
              <a:latin typeface="Meiryo UI" pitchFamily="50" charset="-128"/>
              <a:ea typeface="Meiryo UI" pitchFamily="50" charset="-128"/>
            </a:endParaRPr>
          </a:p>
          <a:p>
            <a:pPr algn="ctr"/>
            <a:endParaRPr kumimoji="1" lang="en-US" altLang="ja-JP" sz="1600" dirty="0" smtClean="0">
              <a:latin typeface="Meiryo UI" pitchFamily="50" charset="-128"/>
              <a:ea typeface="Meiryo UI" pitchFamily="50" charset="-128"/>
            </a:endParaRPr>
          </a:p>
          <a:p>
            <a:pPr algn="ctr"/>
            <a:r>
              <a:rPr kumimoji="1" lang="en-US" altLang="ja-JP" sz="1400" dirty="0" smtClean="0">
                <a:latin typeface="Meiryo UI" pitchFamily="50" charset="-128"/>
                <a:ea typeface="Meiryo UI" pitchFamily="50" charset="-128"/>
              </a:rPr>
              <a:t>(</a:t>
            </a:r>
            <a:r>
              <a:rPr kumimoji="1" lang="ja-JP" altLang="en-US" sz="1400" dirty="0" smtClean="0">
                <a:latin typeface="Meiryo UI" pitchFamily="50" charset="-128"/>
                <a:ea typeface="Meiryo UI" pitchFamily="50" charset="-128"/>
              </a:rPr>
              <a:t>札</a:t>
            </a:r>
            <a:r>
              <a:rPr kumimoji="1" lang="ja-JP" altLang="en-US" sz="1400" dirty="0">
                <a:latin typeface="Meiryo UI" pitchFamily="50" charset="-128"/>
                <a:ea typeface="Meiryo UI" pitchFamily="50" charset="-128"/>
              </a:rPr>
              <a:t>・包装・配送料込み</a:t>
            </a:r>
            <a:r>
              <a:rPr kumimoji="1" lang="en-US" altLang="ja-JP" sz="1400" dirty="0">
                <a:latin typeface="Meiryo UI" pitchFamily="50" charset="-128"/>
                <a:ea typeface="Meiryo UI" pitchFamily="50" charset="-128"/>
              </a:rPr>
              <a:t>)</a:t>
            </a:r>
            <a:endParaRPr kumimoji="1" lang="ja-JP" altLang="en-US" sz="1400" dirty="0">
              <a:latin typeface="Meiryo UI" pitchFamily="50" charset="-128"/>
              <a:ea typeface="Meiryo UI" pitchFamily="50" charset="-128"/>
            </a:endParaRPr>
          </a:p>
        </p:txBody>
      </p:sp>
      <p:sp>
        <p:nvSpPr>
          <p:cNvPr id="16" name="テキスト ボックス 15"/>
          <p:cNvSpPr txBox="1"/>
          <p:nvPr/>
        </p:nvSpPr>
        <p:spPr>
          <a:xfrm>
            <a:off x="666180" y="14199195"/>
            <a:ext cx="5572164" cy="923330"/>
          </a:xfrm>
          <a:prstGeom prst="rect">
            <a:avLst/>
          </a:prstGeom>
          <a:noFill/>
        </p:spPr>
        <p:txBody>
          <a:bodyPr wrap="square" rtlCol="0">
            <a:spAutoFit/>
          </a:bodyPr>
          <a:lstStyle/>
          <a:p>
            <a:r>
              <a:rPr kumimoji="1" lang="en-US" altLang="ja-JP" sz="1800" dirty="0">
                <a:solidFill>
                  <a:srgbClr val="FF0000"/>
                </a:solidFill>
                <a:latin typeface="Meiryo UI" pitchFamily="50" charset="-128"/>
                <a:ea typeface="Meiryo UI" pitchFamily="50" charset="-128"/>
              </a:rPr>
              <a:t>※</a:t>
            </a:r>
            <a:r>
              <a:rPr kumimoji="1" lang="ja-JP" altLang="en-US" sz="1800" dirty="0">
                <a:solidFill>
                  <a:srgbClr val="FF0000"/>
                </a:solidFill>
                <a:latin typeface="Meiryo UI" pitchFamily="50" charset="-128"/>
                <a:ea typeface="Meiryo UI" pitchFamily="50" charset="-128"/>
              </a:rPr>
              <a:t>表記の価格は消費税・配送料込み（一部地域を除く）</a:t>
            </a:r>
            <a:endParaRPr kumimoji="1" lang="en-US" altLang="ja-JP" sz="1800" dirty="0">
              <a:solidFill>
                <a:srgbClr val="FF0000"/>
              </a:solidFill>
              <a:latin typeface="Meiryo UI" pitchFamily="50" charset="-128"/>
              <a:ea typeface="Meiryo UI" pitchFamily="50" charset="-128"/>
            </a:endParaRPr>
          </a:p>
          <a:p>
            <a:r>
              <a:rPr lang="en-US" altLang="ja-JP" sz="1800" dirty="0">
                <a:solidFill>
                  <a:srgbClr val="FF0000"/>
                </a:solidFill>
                <a:latin typeface="Meiryo UI" pitchFamily="50" charset="-128"/>
                <a:ea typeface="Meiryo UI" pitchFamily="50" charset="-128"/>
              </a:rPr>
              <a:t>※</a:t>
            </a:r>
            <a:r>
              <a:rPr lang="ja-JP" altLang="en-US" sz="1800" dirty="0">
                <a:solidFill>
                  <a:srgbClr val="FF0000"/>
                </a:solidFill>
                <a:latin typeface="Meiryo UI" pitchFamily="50" charset="-128"/>
                <a:ea typeface="Meiryo UI" pitchFamily="50" charset="-128"/>
              </a:rPr>
              <a:t>時期により在庫が不足する商品がございます。</a:t>
            </a:r>
            <a:endParaRPr lang="en-US" altLang="ja-JP" sz="1800" dirty="0">
              <a:solidFill>
                <a:srgbClr val="FF0000"/>
              </a:solidFill>
              <a:latin typeface="Meiryo UI" pitchFamily="50" charset="-128"/>
              <a:ea typeface="Meiryo UI" pitchFamily="50" charset="-128"/>
            </a:endParaRPr>
          </a:p>
          <a:p>
            <a:r>
              <a:rPr kumimoji="1" lang="en-US" altLang="ja-JP" sz="1800" dirty="0">
                <a:solidFill>
                  <a:srgbClr val="FF0000"/>
                </a:solidFill>
                <a:latin typeface="Meiryo UI" pitchFamily="50" charset="-128"/>
                <a:ea typeface="Meiryo UI" pitchFamily="50" charset="-128"/>
              </a:rPr>
              <a:t>※</a:t>
            </a:r>
            <a:r>
              <a:rPr kumimoji="1" lang="ja-JP" altLang="en-US" sz="1800" dirty="0">
                <a:solidFill>
                  <a:srgbClr val="FF0000"/>
                </a:solidFill>
                <a:latin typeface="Meiryo UI" pitchFamily="50" charset="-128"/>
                <a:ea typeface="Meiryo UI" pitchFamily="50" charset="-128"/>
              </a:rPr>
              <a:t>花</a:t>
            </a:r>
            <a:r>
              <a:rPr kumimoji="1" lang="en-US" altLang="ja-JP" sz="1800" dirty="0">
                <a:solidFill>
                  <a:srgbClr val="FF0000"/>
                </a:solidFill>
                <a:latin typeface="Meiryo UI" pitchFamily="50" charset="-128"/>
                <a:ea typeface="Meiryo UI" pitchFamily="50" charset="-128"/>
              </a:rPr>
              <a:t>(</a:t>
            </a:r>
            <a:r>
              <a:rPr kumimoji="1" lang="ja-JP" altLang="en-US" sz="1800" dirty="0">
                <a:solidFill>
                  <a:srgbClr val="FF0000"/>
                </a:solidFill>
                <a:latin typeface="Meiryo UI" pitchFamily="50" charset="-128"/>
                <a:ea typeface="Meiryo UI" pitchFamily="50" charset="-128"/>
              </a:rPr>
              <a:t>輪</a:t>
            </a:r>
            <a:r>
              <a:rPr kumimoji="1" lang="en-US" altLang="ja-JP" sz="1800" dirty="0">
                <a:solidFill>
                  <a:srgbClr val="FF0000"/>
                </a:solidFill>
                <a:latin typeface="Meiryo UI" pitchFamily="50" charset="-128"/>
                <a:ea typeface="Meiryo UI" pitchFamily="50" charset="-128"/>
              </a:rPr>
              <a:t>)</a:t>
            </a:r>
            <a:r>
              <a:rPr kumimoji="1" lang="ja-JP" altLang="en-US" sz="1800" dirty="0">
                <a:solidFill>
                  <a:srgbClr val="FF0000"/>
                </a:solidFill>
                <a:latin typeface="Meiryo UI" pitchFamily="50" charset="-128"/>
                <a:ea typeface="Meiryo UI" pitchFamily="50" charset="-128"/>
              </a:rPr>
              <a:t>の数はつぼみを含めた数となります。</a:t>
            </a:r>
          </a:p>
        </p:txBody>
      </p:sp>
      <p:sp>
        <p:nvSpPr>
          <p:cNvPr id="24" name="テキスト ボックス 23"/>
          <p:cNvSpPr txBox="1"/>
          <p:nvPr/>
        </p:nvSpPr>
        <p:spPr>
          <a:xfrm>
            <a:off x="7506940" y="4968974"/>
            <a:ext cx="2751074" cy="677108"/>
          </a:xfrm>
          <a:prstGeom prst="rect">
            <a:avLst/>
          </a:prstGeom>
          <a:noFill/>
        </p:spPr>
        <p:txBody>
          <a:bodyPr wrap="none" rtlCol="0">
            <a:spAutoFit/>
          </a:bodyPr>
          <a:lstStyle/>
          <a:p>
            <a:r>
              <a:rPr kumimoji="1" lang="en-US" altLang="ja-JP" sz="1900" b="1" dirty="0" smtClean="0">
                <a:solidFill>
                  <a:srgbClr val="006600"/>
                </a:solidFill>
                <a:latin typeface="Meiryo UI" pitchFamily="50" charset="-128"/>
                <a:ea typeface="Meiryo UI" pitchFamily="50" charset="-128"/>
              </a:rPr>
              <a:t>※</a:t>
            </a:r>
            <a:r>
              <a:rPr kumimoji="1" lang="ja-JP" altLang="en-US" sz="1900" b="1" dirty="0" smtClean="0">
                <a:solidFill>
                  <a:srgbClr val="006600"/>
                </a:solidFill>
                <a:latin typeface="Meiryo UI" pitchFamily="50" charset="-128"/>
                <a:ea typeface="Meiryo UI" pitchFamily="50" charset="-128"/>
              </a:rPr>
              <a:t>別途</a:t>
            </a:r>
            <a:r>
              <a:rPr lang="ja-JP" altLang="en-US" sz="1900" b="1" dirty="0" smtClean="0">
                <a:solidFill>
                  <a:srgbClr val="006600"/>
                </a:solidFill>
                <a:latin typeface="Meiryo UI" pitchFamily="50" charset="-128"/>
                <a:ea typeface="Meiryo UI" pitchFamily="50" charset="-128"/>
              </a:rPr>
              <a:t>ご予算</a:t>
            </a:r>
            <a:r>
              <a:rPr lang="ja-JP" altLang="en-US" sz="1900" b="1" dirty="0">
                <a:solidFill>
                  <a:srgbClr val="006600"/>
                </a:solidFill>
                <a:latin typeface="Meiryo UI" pitchFamily="50" charset="-128"/>
                <a:ea typeface="Meiryo UI" pitchFamily="50" charset="-128"/>
              </a:rPr>
              <a:t>に合わせて</a:t>
            </a:r>
            <a:endParaRPr lang="en-US" altLang="ja-JP" sz="1900" b="1" dirty="0">
              <a:solidFill>
                <a:srgbClr val="006600"/>
              </a:solidFill>
              <a:latin typeface="Meiryo UI" pitchFamily="50" charset="-128"/>
              <a:ea typeface="Meiryo UI" pitchFamily="50" charset="-128"/>
            </a:endParaRPr>
          </a:p>
          <a:p>
            <a:r>
              <a:rPr lang="ja-JP" altLang="en-US" sz="1900" b="1" dirty="0" smtClean="0">
                <a:solidFill>
                  <a:srgbClr val="006600"/>
                </a:solidFill>
                <a:latin typeface="Meiryo UI" pitchFamily="50" charset="-128"/>
                <a:ea typeface="Meiryo UI" pitchFamily="50" charset="-128"/>
              </a:rPr>
              <a:t>ご用意することも可能</a:t>
            </a:r>
            <a:r>
              <a:rPr lang="ja-JP" altLang="en-US" sz="1900" b="1" dirty="0">
                <a:solidFill>
                  <a:srgbClr val="006600"/>
                </a:solidFill>
                <a:latin typeface="Meiryo UI" pitchFamily="50" charset="-128"/>
                <a:ea typeface="Meiryo UI" pitchFamily="50" charset="-128"/>
              </a:rPr>
              <a:t>です</a:t>
            </a:r>
            <a:endParaRPr kumimoji="1" lang="ja-JP" altLang="en-US" sz="1900" b="1" dirty="0">
              <a:solidFill>
                <a:srgbClr val="006600"/>
              </a:solidFill>
              <a:latin typeface="Meiryo UI" pitchFamily="50" charset="-128"/>
              <a:ea typeface="Meiryo UI" pitchFamily="50" charset="-128"/>
            </a:endParaRPr>
          </a:p>
        </p:txBody>
      </p:sp>
      <p:sp>
        <p:nvSpPr>
          <p:cNvPr id="26" name="テキスト ボックス 25"/>
          <p:cNvSpPr txBox="1"/>
          <p:nvPr/>
        </p:nvSpPr>
        <p:spPr>
          <a:xfrm>
            <a:off x="5778748" y="7777286"/>
            <a:ext cx="1261884" cy="307777"/>
          </a:xfrm>
          <a:prstGeom prst="rect">
            <a:avLst/>
          </a:prstGeom>
          <a:solidFill>
            <a:schemeClr val="bg1"/>
          </a:solidFill>
        </p:spPr>
        <p:txBody>
          <a:bodyPr wrap="none" rtlCol="0">
            <a:spAutoFit/>
          </a:bodyPr>
          <a:lstStyle/>
          <a:p>
            <a:r>
              <a:rPr kumimoji="1" lang="ja-JP" altLang="en-US" sz="1400" dirty="0">
                <a:solidFill>
                  <a:srgbClr val="FF0000"/>
                </a:solidFill>
                <a:latin typeface="Meiryo UI" pitchFamily="50" charset="-128"/>
                <a:ea typeface="Meiryo UI" pitchFamily="50" charset="-128"/>
              </a:rPr>
              <a:t>大阪府内限定</a:t>
            </a:r>
          </a:p>
        </p:txBody>
      </p:sp>
      <p:sp>
        <p:nvSpPr>
          <p:cNvPr id="28" name="テキスト ボックス 27"/>
          <p:cNvSpPr txBox="1"/>
          <p:nvPr/>
        </p:nvSpPr>
        <p:spPr>
          <a:xfrm>
            <a:off x="274602" y="203148"/>
            <a:ext cx="1119217" cy="276999"/>
          </a:xfrm>
          <a:prstGeom prst="rect">
            <a:avLst/>
          </a:prstGeom>
          <a:noFill/>
        </p:spPr>
        <p:txBody>
          <a:bodyPr wrap="none" rtlCol="0">
            <a:spAutoFit/>
          </a:bodyPr>
          <a:lstStyle/>
          <a:p>
            <a:r>
              <a:rPr kumimoji="1" lang="ja-JP" altLang="en-US" sz="1200" dirty="0">
                <a:latin typeface="Meiryo UI" pitchFamily="50" charset="-128"/>
                <a:ea typeface="Meiryo UI" pitchFamily="50" charset="-128"/>
              </a:rPr>
              <a:t>高さ　約</a:t>
            </a:r>
            <a:r>
              <a:rPr kumimoji="1" lang="en-US" altLang="ja-JP" sz="1200" dirty="0">
                <a:latin typeface="Meiryo UI" pitchFamily="50" charset="-128"/>
                <a:ea typeface="Meiryo UI" pitchFamily="50" charset="-128"/>
              </a:rPr>
              <a:t>90cm</a:t>
            </a:r>
            <a:endParaRPr kumimoji="1" lang="ja-JP" altLang="en-US" sz="1200" dirty="0">
              <a:latin typeface="Meiryo UI" pitchFamily="50" charset="-128"/>
              <a:ea typeface="Meiryo UI" pitchFamily="50" charset="-128"/>
            </a:endParaRPr>
          </a:p>
        </p:txBody>
      </p:sp>
      <p:sp>
        <p:nvSpPr>
          <p:cNvPr id="29" name="テキスト ボックス 28"/>
          <p:cNvSpPr txBox="1"/>
          <p:nvPr/>
        </p:nvSpPr>
        <p:spPr>
          <a:xfrm>
            <a:off x="7704154" y="203148"/>
            <a:ext cx="1215397" cy="276999"/>
          </a:xfrm>
          <a:prstGeom prst="rect">
            <a:avLst/>
          </a:prstGeom>
          <a:noFill/>
        </p:spPr>
        <p:txBody>
          <a:bodyPr wrap="none" rtlCol="0">
            <a:spAutoFit/>
          </a:bodyPr>
          <a:lstStyle/>
          <a:p>
            <a:r>
              <a:rPr kumimoji="1" lang="ja-JP" altLang="en-US" sz="1200" dirty="0">
                <a:latin typeface="Meiryo UI" pitchFamily="50" charset="-128"/>
                <a:ea typeface="Meiryo UI" pitchFamily="50" charset="-128"/>
              </a:rPr>
              <a:t>高さ　約</a:t>
            </a:r>
            <a:r>
              <a:rPr lang="en-US" altLang="ja-JP" sz="1200" dirty="0">
                <a:latin typeface="Meiryo UI" pitchFamily="50" charset="-128"/>
                <a:ea typeface="Meiryo UI" pitchFamily="50" charset="-128"/>
              </a:rPr>
              <a:t>11</a:t>
            </a:r>
            <a:r>
              <a:rPr kumimoji="1" lang="en-US" altLang="ja-JP" sz="1200" dirty="0">
                <a:latin typeface="Meiryo UI" pitchFamily="50" charset="-128"/>
                <a:ea typeface="Meiryo UI" pitchFamily="50" charset="-128"/>
              </a:rPr>
              <a:t>0cm</a:t>
            </a:r>
            <a:endParaRPr kumimoji="1" lang="ja-JP" altLang="en-US" sz="1200" dirty="0">
              <a:latin typeface="Meiryo UI" pitchFamily="50" charset="-128"/>
              <a:ea typeface="Meiryo UI" pitchFamily="50" charset="-128"/>
            </a:endParaRPr>
          </a:p>
        </p:txBody>
      </p:sp>
      <p:sp>
        <p:nvSpPr>
          <p:cNvPr id="30" name="テキスト ボックス 29"/>
          <p:cNvSpPr txBox="1"/>
          <p:nvPr/>
        </p:nvSpPr>
        <p:spPr>
          <a:xfrm>
            <a:off x="4774245" y="203148"/>
            <a:ext cx="1215397" cy="276999"/>
          </a:xfrm>
          <a:prstGeom prst="rect">
            <a:avLst/>
          </a:prstGeom>
          <a:noFill/>
        </p:spPr>
        <p:txBody>
          <a:bodyPr wrap="none" rtlCol="0">
            <a:spAutoFit/>
          </a:bodyPr>
          <a:lstStyle/>
          <a:p>
            <a:r>
              <a:rPr kumimoji="1" lang="ja-JP" altLang="en-US" sz="1200" dirty="0">
                <a:latin typeface="Meiryo UI" pitchFamily="50" charset="-128"/>
                <a:ea typeface="Meiryo UI" pitchFamily="50" charset="-128"/>
              </a:rPr>
              <a:t>高さ　約</a:t>
            </a:r>
            <a:r>
              <a:rPr lang="en-US" altLang="ja-JP" sz="1200" dirty="0">
                <a:latin typeface="Meiryo UI" pitchFamily="50" charset="-128"/>
                <a:ea typeface="Meiryo UI" pitchFamily="50" charset="-128"/>
              </a:rPr>
              <a:t>10</a:t>
            </a:r>
            <a:r>
              <a:rPr kumimoji="1" lang="en-US" altLang="ja-JP" sz="1200" dirty="0">
                <a:latin typeface="Meiryo UI" pitchFamily="50" charset="-128"/>
                <a:ea typeface="Meiryo UI" pitchFamily="50" charset="-128"/>
              </a:rPr>
              <a:t>0cm</a:t>
            </a:r>
            <a:endParaRPr kumimoji="1" lang="ja-JP" altLang="en-US" sz="1200" dirty="0">
              <a:latin typeface="Meiryo UI" pitchFamily="50" charset="-128"/>
              <a:ea typeface="Meiryo UI" pitchFamily="50" charset="-128"/>
            </a:endParaRPr>
          </a:p>
        </p:txBody>
      </p:sp>
      <p:sp>
        <p:nvSpPr>
          <p:cNvPr id="31" name="テキスト ボックス 30"/>
          <p:cNvSpPr txBox="1"/>
          <p:nvPr/>
        </p:nvSpPr>
        <p:spPr>
          <a:xfrm>
            <a:off x="2488229" y="203148"/>
            <a:ext cx="1119217" cy="276999"/>
          </a:xfrm>
          <a:prstGeom prst="rect">
            <a:avLst/>
          </a:prstGeom>
          <a:noFill/>
        </p:spPr>
        <p:txBody>
          <a:bodyPr wrap="none" rtlCol="0">
            <a:spAutoFit/>
          </a:bodyPr>
          <a:lstStyle/>
          <a:p>
            <a:r>
              <a:rPr kumimoji="1" lang="ja-JP" altLang="en-US" sz="1200" dirty="0">
                <a:latin typeface="Meiryo UI" pitchFamily="50" charset="-128"/>
                <a:ea typeface="Meiryo UI" pitchFamily="50" charset="-128"/>
              </a:rPr>
              <a:t>高さ　約</a:t>
            </a:r>
            <a:r>
              <a:rPr lang="en-US" altLang="ja-JP" sz="1200" dirty="0">
                <a:latin typeface="Meiryo UI" pitchFamily="50" charset="-128"/>
                <a:ea typeface="Meiryo UI" pitchFamily="50" charset="-128"/>
              </a:rPr>
              <a:t>9</a:t>
            </a:r>
            <a:r>
              <a:rPr kumimoji="1" lang="en-US" altLang="ja-JP" sz="1200" dirty="0">
                <a:latin typeface="Meiryo UI" pitchFamily="50" charset="-128"/>
                <a:ea typeface="Meiryo UI" pitchFamily="50" charset="-128"/>
              </a:rPr>
              <a:t>0cm</a:t>
            </a:r>
            <a:endParaRPr kumimoji="1" lang="ja-JP" altLang="en-US" sz="1200" dirty="0">
              <a:latin typeface="Meiryo UI" pitchFamily="50" charset="-128"/>
              <a:ea typeface="Meiryo UI" pitchFamily="50" charset="-128"/>
            </a:endParaRPr>
          </a:p>
        </p:txBody>
      </p:sp>
      <p:sp>
        <p:nvSpPr>
          <p:cNvPr id="32" name="テキスト ボックス 31"/>
          <p:cNvSpPr txBox="1"/>
          <p:nvPr/>
        </p:nvSpPr>
        <p:spPr>
          <a:xfrm>
            <a:off x="3417874" y="4703742"/>
            <a:ext cx="1215397" cy="276999"/>
          </a:xfrm>
          <a:prstGeom prst="rect">
            <a:avLst/>
          </a:prstGeom>
          <a:noFill/>
        </p:spPr>
        <p:txBody>
          <a:bodyPr wrap="none" rtlCol="0">
            <a:spAutoFit/>
          </a:bodyPr>
          <a:lstStyle/>
          <a:p>
            <a:r>
              <a:rPr kumimoji="1" lang="ja-JP" altLang="en-US" sz="1200" dirty="0">
                <a:latin typeface="Meiryo UI" pitchFamily="50" charset="-128"/>
                <a:ea typeface="Meiryo UI" pitchFamily="50" charset="-128"/>
              </a:rPr>
              <a:t>高さ　約</a:t>
            </a:r>
            <a:r>
              <a:rPr lang="en-US" altLang="ja-JP" sz="1200" dirty="0">
                <a:latin typeface="Meiryo UI" pitchFamily="50" charset="-128"/>
                <a:ea typeface="Meiryo UI" pitchFamily="50" charset="-128"/>
              </a:rPr>
              <a:t>120</a:t>
            </a:r>
            <a:r>
              <a:rPr kumimoji="1" lang="en-US" altLang="ja-JP" sz="1200" dirty="0">
                <a:latin typeface="Meiryo UI" pitchFamily="50" charset="-128"/>
                <a:ea typeface="Meiryo UI" pitchFamily="50" charset="-128"/>
              </a:rPr>
              <a:t>cm</a:t>
            </a:r>
            <a:endParaRPr kumimoji="1" lang="ja-JP" altLang="en-US" sz="1200" dirty="0">
              <a:latin typeface="Meiryo UI" pitchFamily="50" charset="-128"/>
              <a:ea typeface="Meiryo UI" pitchFamily="50" charset="-128"/>
            </a:endParaRPr>
          </a:p>
        </p:txBody>
      </p:sp>
      <p:sp>
        <p:nvSpPr>
          <p:cNvPr id="33" name="テキスト ボックス 32"/>
          <p:cNvSpPr txBox="1"/>
          <p:nvPr/>
        </p:nvSpPr>
        <p:spPr>
          <a:xfrm>
            <a:off x="203164" y="4703742"/>
            <a:ext cx="1215397" cy="276999"/>
          </a:xfrm>
          <a:prstGeom prst="rect">
            <a:avLst/>
          </a:prstGeom>
          <a:noFill/>
        </p:spPr>
        <p:txBody>
          <a:bodyPr wrap="none" rtlCol="0">
            <a:spAutoFit/>
          </a:bodyPr>
          <a:lstStyle/>
          <a:p>
            <a:r>
              <a:rPr kumimoji="1" lang="ja-JP" altLang="en-US" sz="1200" dirty="0">
                <a:latin typeface="Meiryo UI" pitchFamily="50" charset="-128"/>
                <a:ea typeface="Meiryo UI" pitchFamily="50" charset="-128"/>
              </a:rPr>
              <a:t>高さ　約</a:t>
            </a:r>
            <a:r>
              <a:rPr lang="en-US" altLang="ja-JP" sz="1200" dirty="0">
                <a:latin typeface="Meiryo UI" pitchFamily="50" charset="-128"/>
                <a:ea typeface="Meiryo UI" pitchFamily="50" charset="-128"/>
              </a:rPr>
              <a:t>110</a:t>
            </a:r>
            <a:r>
              <a:rPr kumimoji="1" lang="en-US" altLang="ja-JP" sz="1200" dirty="0">
                <a:latin typeface="Meiryo UI" pitchFamily="50" charset="-128"/>
                <a:ea typeface="Meiryo UI" pitchFamily="50" charset="-128"/>
              </a:rPr>
              <a:t>cm</a:t>
            </a:r>
            <a:endParaRPr kumimoji="1" lang="ja-JP" altLang="en-US" sz="1200" dirty="0">
              <a:latin typeface="Meiryo UI" pitchFamily="50" charset="-128"/>
              <a:ea typeface="Meiryo UI" pitchFamily="50" charset="-128"/>
            </a:endParaRPr>
          </a:p>
        </p:txBody>
      </p:sp>
      <p:sp>
        <p:nvSpPr>
          <p:cNvPr id="35" name="テキスト ボックス 34"/>
          <p:cNvSpPr txBox="1"/>
          <p:nvPr/>
        </p:nvSpPr>
        <p:spPr>
          <a:xfrm>
            <a:off x="6858867" y="9498841"/>
            <a:ext cx="1215397" cy="276999"/>
          </a:xfrm>
          <a:prstGeom prst="rect">
            <a:avLst/>
          </a:prstGeom>
          <a:noFill/>
        </p:spPr>
        <p:txBody>
          <a:bodyPr wrap="none" rtlCol="0">
            <a:spAutoFit/>
          </a:bodyPr>
          <a:lstStyle/>
          <a:p>
            <a:r>
              <a:rPr kumimoji="1" lang="ja-JP" altLang="en-US" sz="1200" dirty="0">
                <a:latin typeface="Meiryo UI" pitchFamily="50" charset="-128"/>
                <a:ea typeface="Meiryo UI" pitchFamily="50" charset="-128"/>
              </a:rPr>
              <a:t>高さ　約</a:t>
            </a:r>
            <a:r>
              <a:rPr lang="en-US" altLang="ja-JP" sz="1200" dirty="0">
                <a:latin typeface="Meiryo UI" pitchFamily="50" charset="-128"/>
                <a:ea typeface="Meiryo UI" pitchFamily="50" charset="-128"/>
              </a:rPr>
              <a:t>110</a:t>
            </a:r>
            <a:r>
              <a:rPr kumimoji="1" lang="en-US" altLang="ja-JP" sz="1200" dirty="0">
                <a:latin typeface="Meiryo UI" pitchFamily="50" charset="-128"/>
                <a:ea typeface="Meiryo UI" pitchFamily="50" charset="-128"/>
              </a:rPr>
              <a:t>cm</a:t>
            </a:r>
            <a:endParaRPr kumimoji="1" lang="ja-JP" altLang="en-US" sz="1200" dirty="0">
              <a:latin typeface="Meiryo UI" pitchFamily="50" charset="-128"/>
              <a:ea typeface="Meiryo UI" pitchFamily="50" charset="-128"/>
            </a:endParaRPr>
          </a:p>
        </p:txBody>
      </p:sp>
      <p:sp>
        <p:nvSpPr>
          <p:cNvPr id="37" name="テキスト ボックス 36"/>
          <p:cNvSpPr txBox="1"/>
          <p:nvPr/>
        </p:nvSpPr>
        <p:spPr>
          <a:xfrm>
            <a:off x="3667367" y="9498841"/>
            <a:ext cx="1119217" cy="276999"/>
          </a:xfrm>
          <a:prstGeom prst="rect">
            <a:avLst/>
          </a:prstGeom>
          <a:noFill/>
        </p:spPr>
        <p:txBody>
          <a:bodyPr wrap="none" rtlCol="0">
            <a:spAutoFit/>
          </a:bodyPr>
          <a:lstStyle/>
          <a:p>
            <a:r>
              <a:rPr kumimoji="1" lang="ja-JP" altLang="en-US" sz="1200" dirty="0">
                <a:latin typeface="Meiryo UI" pitchFamily="50" charset="-128"/>
                <a:ea typeface="Meiryo UI" pitchFamily="50" charset="-128"/>
              </a:rPr>
              <a:t>高さ　約</a:t>
            </a:r>
            <a:r>
              <a:rPr kumimoji="1" lang="en-US" altLang="ja-JP" sz="1200" dirty="0">
                <a:latin typeface="Meiryo UI" pitchFamily="50" charset="-128"/>
                <a:ea typeface="Meiryo UI" pitchFamily="50" charset="-128"/>
              </a:rPr>
              <a:t>9</a:t>
            </a:r>
            <a:r>
              <a:rPr lang="en-US" altLang="ja-JP" sz="1200" dirty="0">
                <a:latin typeface="Meiryo UI" pitchFamily="50" charset="-128"/>
                <a:ea typeface="Meiryo UI" pitchFamily="50" charset="-128"/>
              </a:rPr>
              <a:t>0</a:t>
            </a:r>
            <a:r>
              <a:rPr kumimoji="1" lang="en-US" altLang="ja-JP" sz="1200" dirty="0">
                <a:latin typeface="Meiryo UI" pitchFamily="50" charset="-128"/>
                <a:ea typeface="Meiryo UI" pitchFamily="50" charset="-128"/>
              </a:rPr>
              <a:t>cm</a:t>
            </a:r>
            <a:endParaRPr kumimoji="1" lang="ja-JP" altLang="en-US" sz="1200" dirty="0">
              <a:latin typeface="Meiryo UI" pitchFamily="50" charset="-128"/>
              <a:ea typeface="Meiryo UI" pitchFamily="50" charset="-128"/>
            </a:endParaRPr>
          </a:p>
        </p:txBody>
      </p:sp>
      <p:sp>
        <p:nvSpPr>
          <p:cNvPr id="38" name="テキスト ボックス 37"/>
          <p:cNvSpPr txBox="1"/>
          <p:nvPr/>
        </p:nvSpPr>
        <p:spPr>
          <a:xfrm>
            <a:off x="564158" y="9498841"/>
            <a:ext cx="1119217" cy="276999"/>
          </a:xfrm>
          <a:prstGeom prst="rect">
            <a:avLst/>
          </a:prstGeom>
          <a:noFill/>
        </p:spPr>
        <p:txBody>
          <a:bodyPr wrap="none" rtlCol="0">
            <a:spAutoFit/>
          </a:bodyPr>
          <a:lstStyle/>
          <a:p>
            <a:r>
              <a:rPr kumimoji="1" lang="ja-JP" altLang="en-US" sz="1200" dirty="0">
                <a:latin typeface="Meiryo UI" pitchFamily="50" charset="-128"/>
                <a:ea typeface="Meiryo UI" pitchFamily="50" charset="-128"/>
              </a:rPr>
              <a:t>高さ　約</a:t>
            </a:r>
            <a:r>
              <a:rPr kumimoji="1" lang="en-US" altLang="ja-JP" sz="1200" dirty="0">
                <a:latin typeface="Meiryo UI" pitchFamily="50" charset="-128"/>
                <a:ea typeface="Meiryo UI" pitchFamily="50" charset="-128"/>
              </a:rPr>
              <a:t>9</a:t>
            </a:r>
            <a:r>
              <a:rPr lang="en-US" altLang="ja-JP" sz="1200" dirty="0">
                <a:latin typeface="Meiryo UI" pitchFamily="50" charset="-128"/>
                <a:ea typeface="Meiryo UI" pitchFamily="50" charset="-128"/>
              </a:rPr>
              <a:t>0</a:t>
            </a:r>
            <a:r>
              <a:rPr kumimoji="1" lang="en-US" altLang="ja-JP" sz="1200" dirty="0">
                <a:latin typeface="Meiryo UI" pitchFamily="50" charset="-128"/>
                <a:ea typeface="Meiryo UI" pitchFamily="50" charset="-128"/>
              </a:rPr>
              <a:t>cm</a:t>
            </a:r>
            <a:endParaRPr kumimoji="1" lang="ja-JP" altLang="en-US" sz="1200" dirty="0">
              <a:latin typeface="Meiryo UI" pitchFamily="50" charset="-128"/>
              <a:ea typeface="Meiryo UI" pitchFamily="50" charset="-128"/>
            </a:endParaRPr>
          </a:p>
        </p:txBody>
      </p:sp>
      <p:sp>
        <p:nvSpPr>
          <p:cNvPr id="40" name="テキスト ボックス 39"/>
          <p:cNvSpPr txBox="1"/>
          <p:nvPr/>
        </p:nvSpPr>
        <p:spPr>
          <a:xfrm>
            <a:off x="230576" y="3888854"/>
            <a:ext cx="930062" cy="492443"/>
          </a:xfrm>
          <a:prstGeom prst="rect">
            <a:avLst/>
          </a:prstGeom>
          <a:noFill/>
        </p:spPr>
        <p:txBody>
          <a:bodyPr wrap="none" rtlCol="0">
            <a:spAutoFit/>
          </a:bodyPr>
          <a:lstStyle/>
          <a:p>
            <a:pPr algn="ctr"/>
            <a:r>
              <a:rPr lang="ja-JP" altLang="en-US" sz="1300" dirty="0" smtClean="0">
                <a:latin typeface="Meiryo UI" pitchFamily="50" charset="-128"/>
                <a:ea typeface="Meiryo UI" pitchFamily="50" charset="-128"/>
              </a:rPr>
              <a:t>通常価格</a:t>
            </a:r>
            <a:endParaRPr kumimoji="1" lang="en-US" altLang="ja-JP" sz="1300" dirty="0" smtClean="0">
              <a:latin typeface="Meiryo UI" pitchFamily="50" charset="-128"/>
              <a:ea typeface="Meiryo UI" pitchFamily="50" charset="-128"/>
            </a:endParaRPr>
          </a:p>
          <a:p>
            <a:pPr algn="ctr"/>
            <a:r>
              <a:rPr kumimoji="1" lang="en-US" altLang="ja-JP" sz="1300" u="sng" dirty="0" smtClean="0">
                <a:latin typeface="Meiryo UI" pitchFamily="50" charset="-128"/>
                <a:ea typeface="Meiryo UI" pitchFamily="50" charset="-128"/>
              </a:rPr>
              <a:t>15,000</a:t>
            </a:r>
            <a:r>
              <a:rPr kumimoji="1" lang="ja-JP" altLang="en-US" sz="1300" u="sng" dirty="0" smtClean="0">
                <a:latin typeface="Meiryo UI" pitchFamily="50" charset="-128"/>
                <a:ea typeface="Meiryo UI" pitchFamily="50" charset="-128"/>
              </a:rPr>
              <a:t>円</a:t>
            </a:r>
            <a:endParaRPr kumimoji="1" lang="en-US" altLang="ja-JP" sz="1300" u="sng" dirty="0" smtClean="0">
              <a:latin typeface="Meiryo UI" pitchFamily="50" charset="-128"/>
              <a:ea typeface="Meiryo UI" pitchFamily="50" charset="-128"/>
            </a:endParaRPr>
          </a:p>
        </p:txBody>
      </p:sp>
      <p:sp>
        <p:nvSpPr>
          <p:cNvPr id="41" name="テキスト ボックス 40"/>
          <p:cNvSpPr txBox="1"/>
          <p:nvPr/>
        </p:nvSpPr>
        <p:spPr>
          <a:xfrm>
            <a:off x="1242243" y="3888854"/>
            <a:ext cx="1103186" cy="523220"/>
          </a:xfrm>
          <a:prstGeom prst="rect">
            <a:avLst/>
          </a:prstGeom>
          <a:noFill/>
        </p:spPr>
        <p:txBody>
          <a:bodyPr wrap="none" rtlCol="0">
            <a:spAutoFit/>
          </a:bodyPr>
          <a:lstStyle/>
          <a:p>
            <a:pPr algn="ctr"/>
            <a:r>
              <a:rPr lang="ja-JP" altLang="en-US" sz="1200" dirty="0" smtClean="0">
                <a:latin typeface="Meiryo UI" pitchFamily="50" charset="-128"/>
                <a:ea typeface="Meiryo UI" pitchFamily="50" charset="-128"/>
              </a:rPr>
              <a:t>割引価格</a:t>
            </a:r>
            <a:endParaRPr kumimoji="1" lang="en-US" altLang="ja-JP" sz="1200" dirty="0" smtClean="0">
              <a:latin typeface="Meiryo UI" pitchFamily="50" charset="-128"/>
              <a:ea typeface="Meiryo UI" pitchFamily="50" charset="-128"/>
            </a:endParaRPr>
          </a:p>
          <a:p>
            <a:pPr algn="ctr"/>
            <a:r>
              <a:rPr kumimoji="1" lang="en-US" altLang="ja-JP" sz="1600" u="sng" dirty="0" smtClean="0">
                <a:solidFill>
                  <a:srgbClr val="FF0000"/>
                </a:solidFill>
                <a:latin typeface="Meiryo UI" pitchFamily="50" charset="-128"/>
                <a:ea typeface="Meiryo UI" pitchFamily="50" charset="-128"/>
              </a:rPr>
              <a:t>12,750</a:t>
            </a:r>
            <a:r>
              <a:rPr kumimoji="1" lang="ja-JP" altLang="en-US" sz="1600" u="sng" dirty="0" smtClean="0">
                <a:solidFill>
                  <a:srgbClr val="FF0000"/>
                </a:solidFill>
                <a:latin typeface="Meiryo UI" pitchFamily="50" charset="-128"/>
                <a:ea typeface="Meiryo UI" pitchFamily="50" charset="-128"/>
              </a:rPr>
              <a:t>円</a:t>
            </a:r>
            <a:endParaRPr kumimoji="1" lang="en-US" altLang="ja-JP" sz="1600" u="sng" dirty="0" smtClean="0">
              <a:solidFill>
                <a:srgbClr val="FF0000"/>
              </a:solidFill>
              <a:latin typeface="Meiryo UI" pitchFamily="50" charset="-128"/>
              <a:ea typeface="Meiryo UI" pitchFamily="50" charset="-128"/>
            </a:endParaRPr>
          </a:p>
        </p:txBody>
      </p:sp>
      <p:sp>
        <p:nvSpPr>
          <p:cNvPr id="42" name="テキスト ボックス 41"/>
          <p:cNvSpPr txBox="1"/>
          <p:nvPr/>
        </p:nvSpPr>
        <p:spPr>
          <a:xfrm>
            <a:off x="2682404" y="3332697"/>
            <a:ext cx="1936749" cy="1292662"/>
          </a:xfrm>
          <a:prstGeom prst="rect">
            <a:avLst/>
          </a:prstGeom>
          <a:noFill/>
        </p:spPr>
        <p:txBody>
          <a:bodyPr wrap="none" rtlCol="0">
            <a:spAutoFit/>
          </a:bodyPr>
          <a:lstStyle/>
          <a:p>
            <a:pPr algn="ctr"/>
            <a:r>
              <a:rPr kumimoji="1" lang="ja-JP" altLang="en-US" sz="1600" dirty="0">
                <a:latin typeface="Meiryo UI" pitchFamily="50" charset="-128"/>
                <a:ea typeface="Meiryo UI" pitchFamily="50" charset="-128"/>
              </a:rPr>
              <a:t>胡蝶蘭 </a:t>
            </a:r>
            <a:r>
              <a:rPr lang="ja-JP" altLang="en-US" sz="1600" dirty="0">
                <a:latin typeface="Meiryo UI" pitchFamily="50" charset="-128"/>
                <a:ea typeface="Meiryo UI" pitchFamily="50" charset="-128"/>
              </a:rPr>
              <a:t>大輪 </a:t>
            </a:r>
            <a:r>
              <a:rPr lang="en-US" altLang="ja-JP" sz="1600" dirty="0">
                <a:latin typeface="Meiryo UI" pitchFamily="50" charset="-128"/>
                <a:ea typeface="Meiryo UI" pitchFamily="50" charset="-128"/>
              </a:rPr>
              <a:t>3</a:t>
            </a:r>
            <a:r>
              <a:rPr lang="ja-JP" altLang="en-US" sz="1600" dirty="0">
                <a:latin typeface="Meiryo UI" pitchFamily="50" charset="-128"/>
                <a:ea typeface="Meiryo UI" pitchFamily="50" charset="-128"/>
              </a:rPr>
              <a:t>本立</a:t>
            </a:r>
            <a:endParaRPr lang="en-US" altLang="ja-JP" sz="1600" dirty="0">
              <a:latin typeface="Meiryo UI" pitchFamily="50" charset="-128"/>
              <a:ea typeface="Meiryo UI" pitchFamily="50" charset="-128"/>
            </a:endParaRPr>
          </a:p>
          <a:p>
            <a:pPr algn="ctr"/>
            <a:r>
              <a:rPr kumimoji="1" lang="ja-JP" altLang="en-US" sz="1600" dirty="0">
                <a:latin typeface="Meiryo UI" pitchFamily="50" charset="-128"/>
                <a:ea typeface="Meiryo UI" pitchFamily="50" charset="-128"/>
              </a:rPr>
              <a:t>白 </a:t>
            </a:r>
            <a:r>
              <a:rPr kumimoji="1" lang="en-US" altLang="ja-JP" sz="1600" dirty="0" smtClean="0">
                <a:latin typeface="Meiryo UI" pitchFamily="50" charset="-128"/>
                <a:ea typeface="Meiryo UI" pitchFamily="50" charset="-128"/>
              </a:rPr>
              <a:t>33</a:t>
            </a:r>
            <a:r>
              <a:rPr kumimoji="1" lang="ja-JP" altLang="en-US" sz="1600" dirty="0" smtClean="0">
                <a:latin typeface="Meiryo UI" pitchFamily="50" charset="-128"/>
                <a:ea typeface="Meiryo UI" pitchFamily="50" charset="-128"/>
              </a:rPr>
              <a:t>輪</a:t>
            </a:r>
            <a:endParaRPr kumimoji="1" lang="en-US" altLang="ja-JP" sz="1600" dirty="0" smtClean="0">
              <a:latin typeface="Meiryo UI" pitchFamily="50" charset="-128"/>
              <a:ea typeface="Meiryo UI" pitchFamily="50" charset="-128"/>
            </a:endParaRPr>
          </a:p>
          <a:p>
            <a:pPr algn="ctr"/>
            <a:endParaRPr kumimoji="1" lang="en-US" altLang="ja-JP" sz="1600" dirty="0">
              <a:latin typeface="Meiryo UI" pitchFamily="50" charset="-128"/>
              <a:ea typeface="Meiryo UI" pitchFamily="50" charset="-128"/>
            </a:endParaRPr>
          </a:p>
          <a:p>
            <a:pPr algn="ctr"/>
            <a:endParaRPr kumimoji="1" lang="en-US" altLang="ja-JP" sz="1600" dirty="0" smtClean="0">
              <a:latin typeface="Meiryo UI" pitchFamily="50" charset="-128"/>
              <a:ea typeface="Meiryo UI" pitchFamily="50" charset="-128"/>
            </a:endParaRPr>
          </a:p>
          <a:p>
            <a:pPr algn="ctr"/>
            <a:r>
              <a:rPr kumimoji="1" lang="en-US" altLang="ja-JP" sz="1400" dirty="0" smtClean="0">
                <a:latin typeface="Meiryo UI" pitchFamily="50" charset="-128"/>
                <a:ea typeface="Meiryo UI" pitchFamily="50" charset="-128"/>
              </a:rPr>
              <a:t>(</a:t>
            </a:r>
            <a:r>
              <a:rPr kumimoji="1" lang="ja-JP" altLang="en-US" sz="1400" dirty="0" smtClean="0">
                <a:latin typeface="Meiryo UI" pitchFamily="50" charset="-128"/>
                <a:ea typeface="Meiryo UI" pitchFamily="50" charset="-128"/>
              </a:rPr>
              <a:t>札</a:t>
            </a:r>
            <a:r>
              <a:rPr kumimoji="1" lang="ja-JP" altLang="en-US" sz="1400" dirty="0">
                <a:latin typeface="Meiryo UI" pitchFamily="50" charset="-128"/>
                <a:ea typeface="Meiryo UI" pitchFamily="50" charset="-128"/>
              </a:rPr>
              <a:t>・包装・配送料込み</a:t>
            </a:r>
            <a:r>
              <a:rPr kumimoji="1" lang="en-US" altLang="ja-JP" sz="1400" dirty="0">
                <a:latin typeface="Meiryo UI" pitchFamily="50" charset="-128"/>
                <a:ea typeface="Meiryo UI" pitchFamily="50" charset="-128"/>
              </a:rPr>
              <a:t>)</a:t>
            </a:r>
            <a:endParaRPr kumimoji="1" lang="ja-JP" altLang="en-US" sz="1400" dirty="0">
              <a:latin typeface="Meiryo UI" pitchFamily="50" charset="-128"/>
              <a:ea typeface="Meiryo UI" pitchFamily="50" charset="-128"/>
            </a:endParaRPr>
          </a:p>
        </p:txBody>
      </p:sp>
      <p:sp>
        <p:nvSpPr>
          <p:cNvPr id="43" name="テキスト ボックス 42"/>
          <p:cNvSpPr txBox="1"/>
          <p:nvPr/>
        </p:nvSpPr>
        <p:spPr>
          <a:xfrm>
            <a:off x="2621142" y="3888854"/>
            <a:ext cx="930062" cy="492443"/>
          </a:xfrm>
          <a:prstGeom prst="rect">
            <a:avLst/>
          </a:prstGeom>
          <a:noFill/>
        </p:spPr>
        <p:txBody>
          <a:bodyPr wrap="none" rtlCol="0">
            <a:spAutoFit/>
          </a:bodyPr>
          <a:lstStyle/>
          <a:p>
            <a:pPr algn="ctr"/>
            <a:r>
              <a:rPr lang="ja-JP" altLang="en-US" sz="1300" dirty="0" smtClean="0">
                <a:latin typeface="Meiryo UI" pitchFamily="50" charset="-128"/>
                <a:ea typeface="Meiryo UI" pitchFamily="50" charset="-128"/>
              </a:rPr>
              <a:t>通常価格</a:t>
            </a:r>
            <a:endParaRPr kumimoji="1" lang="en-US" altLang="ja-JP" sz="1300" dirty="0" smtClean="0">
              <a:latin typeface="Meiryo UI" pitchFamily="50" charset="-128"/>
              <a:ea typeface="Meiryo UI" pitchFamily="50" charset="-128"/>
            </a:endParaRPr>
          </a:p>
          <a:p>
            <a:pPr algn="ctr"/>
            <a:r>
              <a:rPr kumimoji="1" lang="en-US" altLang="ja-JP" sz="1300" u="sng" dirty="0" smtClean="0">
                <a:latin typeface="Meiryo UI" pitchFamily="50" charset="-128"/>
                <a:ea typeface="Meiryo UI" pitchFamily="50" charset="-128"/>
              </a:rPr>
              <a:t>22,000</a:t>
            </a:r>
            <a:r>
              <a:rPr kumimoji="1" lang="ja-JP" altLang="en-US" sz="1300" u="sng" dirty="0" smtClean="0">
                <a:latin typeface="Meiryo UI" pitchFamily="50" charset="-128"/>
                <a:ea typeface="Meiryo UI" pitchFamily="50" charset="-128"/>
              </a:rPr>
              <a:t>円</a:t>
            </a:r>
            <a:endParaRPr kumimoji="1" lang="en-US" altLang="ja-JP" sz="1300" u="sng" dirty="0" smtClean="0">
              <a:latin typeface="Meiryo UI" pitchFamily="50" charset="-128"/>
              <a:ea typeface="Meiryo UI" pitchFamily="50" charset="-128"/>
            </a:endParaRPr>
          </a:p>
        </p:txBody>
      </p:sp>
      <p:sp>
        <p:nvSpPr>
          <p:cNvPr id="44" name="テキスト ボックス 43"/>
          <p:cNvSpPr txBox="1"/>
          <p:nvPr/>
        </p:nvSpPr>
        <p:spPr>
          <a:xfrm>
            <a:off x="3632808" y="3888854"/>
            <a:ext cx="1103186" cy="523220"/>
          </a:xfrm>
          <a:prstGeom prst="rect">
            <a:avLst/>
          </a:prstGeom>
          <a:noFill/>
        </p:spPr>
        <p:txBody>
          <a:bodyPr wrap="none" rtlCol="0">
            <a:spAutoFit/>
          </a:bodyPr>
          <a:lstStyle/>
          <a:p>
            <a:pPr algn="ctr"/>
            <a:r>
              <a:rPr lang="ja-JP" altLang="en-US" sz="1200" dirty="0" smtClean="0">
                <a:latin typeface="Meiryo UI" pitchFamily="50" charset="-128"/>
                <a:ea typeface="Meiryo UI" pitchFamily="50" charset="-128"/>
              </a:rPr>
              <a:t>割引価格</a:t>
            </a:r>
            <a:endParaRPr kumimoji="1" lang="en-US" altLang="ja-JP" sz="1200" dirty="0" smtClean="0">
              <a:latin typeface="Meiryo UI" pitchFamily="50" charset="-128"/>
              <a:ea typeface="Meiryo UI" pitchFamily="50" charset="-128"/>
            </a:endParaRPr>
          </a:p>
          <a:p>
            <a:pPr algn="ctr"/>
            <a:r>
              <a:rPr kumimoji="1" lang="en-US" altLang="ja-JP" sz="1600" u="sng" dirty="0" smtClean="0">
                <a:solidFill>
                  <a:srgbClr val="FF0000"/>
                </a:solidFill>
                <a:latin typeface="Meiryo UI" pitchFamily="50" charset="-128"/>
                <a:ea typeface="Meiryo UI" pitchFamily="50" charset="-128"/>
              </a:rPr>
              <a:t>18,700</a:t>
            </a:r>
            <a:r>
              <a:rPr kumimoji="1" lang="ja-JP" altLang="en-US" sz="1600" u="sng" dirty="0" smtClean="0">
                <a:solidFill>
                  <a:srgbClr val="FF0000"/>
                </a:solidFill>
                <a:latin typeface="Meiryo UI" pitchFamily="50" charset="-128"/>
                <a:ea typeface="Meiryo UI" pitchFamily="50" charset="-128"/>
              </a:rPr>
              <a:t>円</a:t>
            </a:r>
            <a:endParaRPr kumimoji="1" lang="en-US" altLang="ja-JP" sz="1600" u="sng" dirty="0" smtClean="0">
              <a:solidFill>
                <a:srgbClr val="FF0000"/>
              </a:solidFill>
              <a:latin typeface="Meiryo UI" pitchFamily="50" charset="-128"/>
              <a:ea typeface="Meiryo UI" pitchFamily="50" charset="-128"/>
            </a:endParaRPr>
          </a:p>
        </p:txBody>
      </p:sp>
      <p:sp>
        <p:nvSpPr>
          <p:cNvPr id="45" name="テキスト ボックス 44"/>
          <p:cNvSpPr txBox="1"/>
          <p:nvPr/>
        </p:nvSpPr>
        <p:spPr>
          <a:xfrm>
            <a:off x="5274692" y="3332697"/>
            <a:ext cx="1936749" cy="1292662"/>
          </a:xfrm>
          <a:prstGeom prst="rect">
            <a:avLst/>
          </a:prstGeom>
          <a:noFill/>
        </p:spPr>
        <p:txBody>
          <a:bodyPr wrap="none" rtlCol="0">
            <a:spAutoFit/>
          </a:bodyPr>
          <a:lstStyle/>
          <a:p>
            <a:pPr algn="ctr"/>
            <a:r>
              <a:rPr kumimoji="1" lang="ja-JP" altLang="en-US" sz="1600" dirty="0">
                <a:latin typeface="Meiryo UI" pitchFamily="50" charset="-128"/>
                <a:ea typeface="Meiryo UI" pitchFamily="50" charset="-128"/>
              </a:rPr>
              <a:t>胡蝶蘭 </a:t>
            </a:r>
            <a:r>
              <a:rPr lang="ja-JP" altLang="en-US" sz="1600" dirty="0">
                <a:latin typeface="Meiryo UI" pitchFamily="50" charset="-128"/>
                <a:ea typeface="Meiryo UI" pitchFamily="50" charset="-128"/>
              </a:rPr>
              <a:t>大輪 </a:t>
            </a:r>
            <a:r>
              <a:rPr lang="en-US" altLang="ja-JP" sz="1600" dirty="0">
                <a:latin typeface="Meiryo UI" pitchFamily="50" charset="-128"/>
                <a:ea typeface="Meiryo UI" pitchFamily="50" charset="-128"/>
              </a:rPr>
              <a:t>3</a:t>
            </a:r>
            <a:r>
              <a:rPr lang="ja-JP" altLang="en-US" sz="1600" dirty="0">
                <a:latin typeface="Meiryo UI" pitchFamily="50" charset="-128"/>
                <a:ea typeface="Meiryo UI" pitchFamily="50" charset="-128"/>
              </a:rPr>
              <a:t>本立</a:t>
            </a:r>
            <a:endParaRPr lang="en-US" altLang="ja-JP" sz="1600" dirty="0">
              <a:latin typeface="Meiryo UI" pitchFamily="50" charset="-128"/>
              <a:ea typeface="Meiryo UI" pitchFamily="50" charset="-128"/>
            </a:endParaRPr>
          </a:p>
          <a:p>
            <a:pPr algn="ctr"/>
            <a:r>
              <a:rPr kumimoji="1" lang="ja-JP" altLang="en-US" sz="1600" dirty="0">
                <a:latin typeface="Meiryo UI" pitchFamily="50" charset="-128"/>
                <a:ea typeface="Meiryo UI" pitchFamily="50" charset="-128"/>
              </a:rPr>
              <a:t>白 </a:t>
            </a:r>
            <a:r>
              <a:rPr kumimoji="1" lang="en-US" altLang="ja-JP" sz="1600" dirty="0" smtClean="0">
                <a:latin typeface="Meiryo UI" pitchFamily="50" charset="-128"/>
                <a:ea typeface="Meiryo UI" pitchFamily="50" charset="-128"/>
              </a:rPr>
              <a:t>39</a:t>
            </a:r>
            <a:r>
              <a:rPr kumimoji="1" lang="ja-JP" altLang="en-US" sz="1600" dirty="0" smtClean="0">
                <a:latin typeface="Meiryo UI" pitchFamily="50" charset="-128"/>
                <a:ea typeface="Meiryo UI" pitchFamily="50" charset="-128"/>
              </a:rPr>
              <a:t>輪</a:t>
            </a:r>
            <a:endParaRPr kumimoji="1" lang="en-US" altLang="ja-JP" sz="1600" dirty="0" smtClean="0">
              <a:latin typeface="Meiryo UI" pitchFamily="50" charset="-128"/>
              <a:ea typeface="Meiryo UI" pitchFamily="50" charset="-128"/>
            </a:endParaRPr>
          </a:p>
          <a:p>
            <a:pPr algn="ctr"/>
            <a:endParaRPr kumimoji="1" lang="en-US" altLang="ja-JP" sz="1600" dirty="0">
              <a:latin typeface="Meiryo UI" pitchFamily="50" charset="-128"/>
              <a:ea typeface="Meiryo UI" pitchFamily="50" charset="-128"/>
            </a:endParaRPr>
          </a:p>
          <a:p>
            <a:pPr algn="ctr"/>
            <a:endParaRPr kumimoji="1" lang="en-US" altLang="ja-JP" sz="1600" dirty="0" smtClean="0">
              <a:latin typeface="Meiryo UI" pitchFamily="50" charset="-128"/>
              <a:ea typeface="Meiryo UI" pitchFamily="50" charset="-128"/>
            </a:endParaRPr>
          </a:p>
          <a:p>
            <a:pPr algn="ctr"/>
            <a:r>
              <a:rPr kumimoji="1" lang="en-US" altLang="ja-JP" sz="1400" dirty="0" smtClean="0">
                <a:latin typeface="Meiryo UI" pitchFamily="50" charset="-128"/>
                <a:ea typeface="Meiryo UI" pitchFamily="50" charset="-128"/>
              </a:rPr>
              <a:t>(</a:t>
            </a:r>
            <a:r>
              <a:rPr kumimoji="1" lang="ja-JP" altLang="en-US" sz="1400" dirty="0" smtClean="0">
                <a:latin typeface="Meiryo UI" pitchFamily="50" charset="-128"/>
                <a:ea typeface="Meiryo UI" pitchFamily="50" charset="-128"/>
              </a:rPr>
              <a:t>札</a:t>
            </a:r>
            <a:r>
              <a:rPr kumimoji="1" lang="ja-JP" altLang="en-US" sz="1400" dirty="0">
                <a:latin typeface="Meiryo UI" pitchFamily="50" charset="-128"/>
                <a:ea typeface="Meiryo UI" pitchFamily="50" charset="-128"/>
              </a:rPr>
              <a:t>・包装・配送料込み</a:t>
            </a:r>
            <a:r>
              <a:rPr kumimoji="1" lang="en-US" altLang="ja-JP" sz="1400" dirty="0">
                <a:latin typeface="Meiryo UI" pitchFamily="50" charset="-128"/>
                <a:ea typeface="Meiryo UI" pitchFamily="50" charset="-128"/>
              </a:rPr>
              <a:t>)</a:t>
            </a:r>
            <a:endParaRPr kumimoji="1" lang="ja-JP" altLang="en-US" sz="1400" dirty="0">
              <a:latin typeface="Meiryo UI" pitchFamily="50" charset="-128"/>
              <a:ea typeface="Meiryo UI" pitchFamily="50" charset="-128"/>
            </a:endParaRPr>
          </a:p>
        </p:txBody>
      </p:sp>
      <p:sp>
        <p:nvSpPr>
          <p:cNvPr id="46" name="テキスト ボックス 45"/>
          <p:cNvSpPr txBox="1"/>
          <p:nvPr/>
        </p:nvSpPr>
        <p:spPr>
          <a:xfrm>
            <a:off x="5213430" y="3888854"/>
            <a:ext cx="930062" cy="492443"/>
          </a:xfrm>
          <a:prstGeom prst="rect">
            <a:avLst/>
          </a:prstGeom>
          <a:noFill/>
        </p:spPr>
        <p:txBody>
          <a:bodyPr wrap="none" rtlCol="0">
            <a:spAutoFit/>
          </a:bodyPr>
          <a:lstStyle/>
          <a:p>
            <a:pPr algn="ctr"/>
            <a:r>
              <a:rPr lang="ja-JP" altLang="en-US" sz="1300" dirty="0" smtClean="0">
                <a:latin typeface="Meiryo UI" pitchFamily="50" charset="-128"/>
                <a:ea typeface="Meiryo UI" pitchFamily="50" charset="-128"/>
              </a:rPr>
              <a:t>通常価格</a:t>
            </a:r>
            <a:endParaRPr kumimoji="1" lang="en-US" altLang="ja-JP" sz="1300" dirty="0" smtClean="0">
              <a:latin typeface="Meiryo UI" pitchFamily="50" charset="-128"/>
              <a:ea typeface="Meiryo UI" pitchFamily="50" charset="-128"/>
            </a:endParaRPr>
          </a:p>
          <a:p>
            <a:pPr algn="ctr"/>
            <a:r>
              <a:rPr kumimoji="1" lang="en-US" altLang="ja-JP" sz="1300" u="sng" dirty="0" smtClean="0">
                <a:latin typeface="Meiryo UI" pitchFamily="50" charset="-128"/>
                <a:ea typeface="Meiryo UI" pitchFamily="50" charset="-128"/>
              </a:rPr>
              <a:t>27,500</a:t>
            </a:r>
            <a:r>
              <a:rPr kumimoji="1" lang="ja-JP" altLang="en-US" sz="1300" u="sng" dirty="0" smtClean="0">
                <a:latin typeface="Meiryo UI" pitchFamily="50" charset="-128"/>
                <a:ea typeface="Meiryo UI" pitchFamily="50" charset="-128"/>
              </a:rPr>
              <a:t>円</a:t>
            </a:r>
            <a:endParaRPr kumimoji="1" lang="en-US" altLang="ja-JP" sz="1300" u="sng" dirty="0" smtClean="0">
              <a:latin typeface="Meiryo UI" pitchFamily="50" charset="-128"/>
              <a:ea typeface="Meiryo UI" pitchFamily="50" charset="-128"/>
            </a:endParaRPr>
          </a:p>
        </p:txBody>
      </p:sp>
      <p:sp>
        <p:nvSpPr>
          <p:cNvPr id="47" name="テキスト ボックス 46"/>
          <p:cNvSpPr txBox="1"/>
          <p:nvPr/>
        </p:nvSpPr>
        <p:spPr>
          <a:xfrm>
            <a:off x="6225096" y="3888854"/>
            <a:ext cx="1103186" cy="523220"/>
          </a:xfrm>
          <a:prstGeom prst="rect">
            <a:avLst/>
          </a:prstGeom>
          <a:noFill/>
        </p:spPr>
        <p:txBody>
          <a:bodyPr wrap="none" rtlCol="0">
            <a:spAutoFit/>
          </a:bodyPr>
          <a:lstStyle/>
          <a:p>
            <a:pPr algn="ctr"/>
            <a:r>
              <a:rPr lang="ja-JP" altLang="en-US" sz="1200" dirty="0" smtClean="0">
                <a:latin typeface="Meiryo UI" pitchFamily="50" charset="-128"/>
                <a:ea typeface="Meiryo UI" pitchFamily="50" charset="-128"/>
              </a:rPr>
              <a:t>割引価格</a:t>
            </a:r>
            <a:endParaRPr kumimoji="1" lang="en-US" altLang="ja-JP" sz="1200" dirty="0" smtClean="0">
              <a:latin typeface="Meiryo UI" pitchFamily="50" charset="-128"/>
              <a:ea typeface="Meiryo UI" pitchFamily="50" charset="-128"/>
            </a:endParaRPr>
          </a:p>
          <a:p>
            <a:pPr algn="ctr"/>
            <a:r>
              <a:rPr kumimoji="1" lang="en-US" altLang="ja-JP" sz="1600" u="sng" dirty="0" smtClean="0">
                <a:solidFill>
                  <a:srgbClr val="FF0000"/>
                </a:solidFill>
                <a:latin typeface="Meiryo UI" pitchFamily="50" charset="-128"/>
                <a:ea typeface="Meiryo UI" pitchFamily="50" charset="-128"/>
              </a:rPr>
              <a:t>23,375</a:t>
            </a:r>
            <a:r>
              <a:rPr kumimoji="1" lang="ja-JP" altLang="en-US" sz="1600" u="sng" dirty="0" smtClean="0">
                <a:solidFill>
                  <a:srgbClr val="FF0000"/>
                </a:solidFill>
                <a:latin typeface="Meiryo UI" pitchFamily="50" charset="-128"/>
                <a:ea typeface="Meiryo UI" pitchFamily="50" charset="-128"/>
              </a:rPr>
              <a:t>円</a:t>
            </a:r>
            <a:endParaRPr kumimoji="1" lang="en-US" altLang="ja-JP" sz="1600" u="sng" dirty="0" smtClean="0">
              <a:solidFill>
                <a:srgbClr val="FF0000"/>
              </a:solidFill>
              <a:latin typeface="Meiryo UI" pitchFamily="50" charset="-128"/>
              <a:ea typeface="Meiryo UI" pitchFamily="50" charset="-128"/>
            </a:endParaRPr>
          </a:p>
        </p:txBody>
      </p:sp>
      <p:sp>
        <p:nvSpPr>
          <p:cNvPr id="48" name="テキスト ボックス 47"/>
          <p:cNvSpPr txBox="1"/>
          <p:nvPr/>
        </p:nvSpPr>
        <p:spPr>
          <a:xfrm>
            <a:off x="8155012" y="3332697"/>
            <a:ext cx="1936749" cy="1292662"/>
          </a:xfrm>
          <a:prstGeom prst="rect">
            <a:avLst/>
          </a:prstGeom>
          <a:noFill/>
        </p:spPr>
        <p:txBody>
          <a:bodyPr wrap="none" rtlCol="0">
            <a:spAutoFit/>
          </a:bodyPr>
          <a:lstStyle/>
          <a:p>
            <a:pPr algn="ctr"/>
            <a:r>
              <a:rPr kumimoji="1" lang="ja-JP" altLang="en-US" sz="1600" dirty="0">
                <a:latin typeface="Meiryo UI" pitchFamily="50" charset="-128"/>
                <a:ea typeface="Meiryo UI" pitchFamily="50" charset="-128"/>
              </a:rPr>
              <a:t>胡蝶蘭 </a:t>
            </a:r>
            <a:r>
              <a:rPr lang="ja-JP" altLang="en-US" sz="1600" dirty="0">
                <a:latin typeface="Meiryo UI" pitchFamily="50" charset="-128"/>
                <a:ea typeface="Meiryo UI" pitchFamily="50" charset="-128"/>
              </a:rPr>
              <a:t>大輪 </a:t>
            </a:r>
            <a:r>
              <a:rPr lang="en-US" altLang="ja-JP" sz="1600" dirty="0">
                <a:latin typeface="Meiryo UI" pitchFamily="50" charset="-128"/>
                <a:ea typeface="Meiryo UI" pitchFamily="50" charset="-128"/>
              </a:rPr>
              <a:t>3</a:t>
            </a:r>
            <a:r>
              <a:rPr lang="ja-JP" altLang="en-US" sz="1600" dirty="0">
                <a:latin typeface="Meiryo UI" pitchFamily="50" charset="-128"/>
                <a:ea typeface="Meiryo UI" pitchFamily="50" charset="-128"/>
              </a:rPr>
              <a:t>本立</a:t>
            </a:r>
            <a:endParaRPr lang="en-US" altLang="ja-JP" sz="1600" dirty="0">
              <a:latin typeface="Meiryo UI" pitchFamily="50" charset="-128"/>
              <a:ea typeface="Meiryo UI" pitchFamily="50" charset="-128"/>
            </a:endParaRPr>
          </a:p>
          <a:p>
            <a:pPr algn="ctr"/>
            <a:r>
              <a:rPr kumimoji="1" lang="ja-JP" altLang="en-US" sz="1600" dirty="0">
                <a:latin typeface="Meiryo UI" pitchFamily="50" charset="-128"/>
                <a:ea typeface="Meiryo UI" pitchFamily="50" charset="-128"/>
              </a:rPr>
              <a:t>白 </a:t>
            </a:r>
            <a:r>
              <a:rPr kumimoji="1" lang="en-US" altLang="ja-JP" sz="1600" dirty="0" smtClean="0">
                <a:latin typeface="Meiryo UI" pitchFamily="50" charset="-128"/>
                <a:ea typeface="Meiryo UI" pitchFamily="50" charset="-128"/>
              </a:rPr>
              <a:t>45</a:t>
            </a:r>
            <a:r>
              <a:rPr kumimoji="1" lang="ja-JP" altLang="en-US" sz="1600" dirty="0" smtClean="0">
                <a:latin typeface="Meiryo UI" pitchFamily="50" charset="-128"/>
                <a:ea typeface="Meiryo UI" pitchFamily="50" charset="-128"/>
              </a:rPr>
              <a:t>輪</a:t>
            </a:r>
            <a:endParaRPr kumimoji="1" lang="en-US" altLang="ja-JP" sz="1600" dirty="0" smtClean="0">
              <a:latin typeface="Meiryo UI" pitchFamily="50" charset="-128"/>
              <a:ea typeface="Meiryo UI" pitchFamily="50" charset="-128"/>
            </a:endParaRPr>
          </a:p>
          <a:p>
            <a:pPr algn="ctr"/>
            <a:endParaRPr kumimoji="1" lang="en-US" altLang="ja-JP" sz="1600" dirty="0">
              <a:latin typeface="Meiryo UI" pitchFamily="50" charset="-128"/>
              <a:ea typeface="Meiryo UI" pitchFamily="50" charset="-128"/>
            </a:endParaRPr>
          </a:p>
          <a:p>
            <a:pPr algn="ctr"/>
            <a:endParaRPr kumimoji="1" lang="en-US" altLang="ja-JP" sz="1600" dirty="0" smtClean="0">
              <a:latin typeface="Meiryo UI" pitchFamily="50" charset="-128"/>
              <a:ea typeface="Meiryo UI" pitchFamily="50" charset="-128"/>
            </a:endParaRPr>
          </a:p>
          <a:p>
            <a:pPr algn="ctr"/>
            <a:r>
              <a:rPr kumimoji="1" lang="en-US" altLang="ja-JP" sz="1400" dirty="0" smtClean="0">
                <a:latin typeface="Meiryo UI" pitchFamily="50" charset="-128"/>
                <a:ea typeface="Meiryo UI" pitchFamily="50" charset="-128"/>
              </a:rPr>
              <a:t>(</a:t>
            </a:r>
            <a:r>
              <a:rPr kumimoji="1" lang="ja-JP" altLang="en-US" sz="1400" dirty="0" smtClean="0">
                <a:latin typeface="Meiryo UI" pitchFamily="50" charset="-128"/>
                <a:ea typeface="Meiryo UI" pitchFamily="50" charset="-128"/>
              </a:rPr>
              <a:t>札</a:t>
            </a:r>
            <a:r>
              <a:rPr kumimoji="1" lang="ja-JP" altLang="en-US" sz="1400" dirty="0">
                <a:latin typeface="Meiryo UI" pitchFamily="50" charset="-128"/>
                <a:ea typeface="Meiryo UI" pitchFamily="50" charset="-128"/>
              </a:rPr>
              <a:t>・包装・配送料込み</a:t>
            </a:r>
            <a:r>
              <a:rPr kumimoji="1" lang="en-US" altLang="ja-JP" sz="1400" dirty="0">
                <a:latin typeface="Meiryo UI" pitchFamily="50" charset="-128"/>
                <a:ea typeface="Meiryo UI" pitchFamily="50" charset="-128"/>
              </a:rPr>
              <a:t>)</a:t>
            </a:r>
            <a:endParaRPr kumimoji="1" lang="ja-JP" altLang="en-US" sz="1400" dirty="0">
              <a:latin typeface="Meiryo UI" pitchFamily="50" charset="-128"/>
              <a:ea typeface="Meiryo UI" pitchFamily="50" charset="-128"/>
            </a:endParaRPr>
          </a:p>
        </p:txBody>
      </p:sp>
      <p:sp>
        <p:nvSpPr>
          <p:cNvPr id="49" name="テキスト ボックス 48"/>
          <p:cNvSpPr txBox="1"/>
          <p:nvPr/>
        </p:nvSpPr>
        <p:spPr>
          <a:xfrm>
            <a:off x="8093750" y="3888854"/>
            <a:ext cx="930062" cy="492443"/>
          </a:xfrm>
          <a:prstGeom prst="rect">
            <a:avLst/>
          </a:prstGeom>
          <a:noFill/>
        </p:spPr>
        <p:txBody>
          <a:bodyPr wrap="none" rtlCol="0">
            <a:spAutoFit/>
          </a:bodyPr>
          <a:lstStyle/>
          <a:p>
            <a:pPr algn="ctr"/>
            <a:r>
              <a:rPr lang="ja-JP" altLang="en-US" sz="1300" dirty="0" smtClean="0">
                <a:latin typeface="Meiryo UI" pitchFamily="50" charset="-128"/>
                <a:ea typeface="Meiryo UI" pitchFamily="50" charset="-128"/>
              </a:rPr>
              <a:t>通常価格</a:t>
            </a:r>
            <a:endParaRPr kumimoji="1" lang="en-US" altLang="ja-JP" sz="1300" dirty="0" smtClean="0">
              <a:latin typeface="Meiryo UI" pitchFamily="50" charset="-128"/>
              <a:ea typeface="Meiryo UI" pitchFamily="50" charset="-128"/>
            </a:endParaRPr>
          </a:p>
          <a:p>
            <a:pPr algn="ctr"/>
            <a:r>
              <a:rPr kumimoji="1" lang="en-US" altLang="ja-JP" sz="1300" u="sng" dirty="0" smtClean="0">
                <a:latin typeface="Meiryo UI" pitchFamily="50" charset="-128"/>
                <a:ea typeface="Meiryo UI" pitchFamily="50" charset="-128"/>
              </a:rPr>
              <a:t>33,000</a:t>
            </a:r>
            <a:r>
              <a:rPr kumimoji="1" lang="ja-JP" altLang="en-US" sz="1300" u="sng" dirty="0" smtClean="0">
                <a:latin typeface="Meiryo UI" pitchFamily="50" charset="-128"/>
                <a:ea typeface="Meiryo UI" pitchFamily="50" charset="-128"/>
              </a:rPr>
              <a:t>円</a:t>
            </a:r>
            <a:endParaRPr kumimoji="1" lang="en-US" altLang="ja-JP" sz="1300" u="sng" dirty="0" smtClean="0">
              <a:latin typeface="Meiryo UI" pitchFamily="50" charset="-128"/>
              <a:ea typeface="Meiryo UI" pitchFamily="50" charset="-128"/>
            </a:endParaRPr>
          </a:p>
        </p:txBody>
      </p:sp>
      <p:sp>
        <p:nvSpPr>
          <p:cNvPr id="50" name="テキスト ボックス 49"/>
          <p:cNvSpPr txBox="1"/>
          <p:nvPr/>
        </p:nvSpPr>
        <p:spPr>
          <a:xfrm>
            <a:off x="9105416" y="3888854"/>
            <a:ext cx="1103186" cy="523220"/>
          </a:xfrm>
          <a:prstGeom prst="rect">
            <a:avLst/>
          </a:prstGeom>
          <a:noFill/>
        </p:spPr>
        <p:txBody>
          <a:bodyPr wrap="none" rtlCol="0">
            <a:spAutoFit/>
          </a:bodyPr>
          <a:lstStyle/>
          <a:p>
            <a:pPr algn="ctr"/>
            <a:r>
              <a:rPr lang="ja-JP" altLang="en-US" sz="1200" dirty="0" smtClean="0">
                <a:latin typeface="Meiryo UI" pitchFamily="50" charset="-128"/>
                <a:ea typeface="Meiryo UI" pitchFamily="50" charset="-128"/>
              </a:rPr>
              <a:t>割引価格</a:t>
            </a:r>
            <a:endParaRPr kumimoji="1" lang="en-US" altLang="ja-JP" sz="1200" dirty="0" smtClean="0">
              <a:latin typeface="Meiryo UI" pitchFamily="50" charset="-128"/>
              <a:ea typeface="Meiryo UI" pitchFamily="50" charset="-128"/>
            </a:endParaRPr>
          </a:p>
          <a:p>
            <a:pPr algn="ctr"/>
            <a:r>
              <a:rPr kumimoji="1" lang="en-US" altLang="ja-JP" sz="1600" u="sng" dirty="0" smtClean="0">
                <a:solidFill>
                  <a:srgbClr val="FF0000"/>
                </a:solidFill>
                <a:latin typeface="Meiryo UI" pitchFamily="50" charset="-128"/>
                <a:ea typeface="Meiryo UI" pitchFamily="50" charset="-128"/>
              </a:rPr>
              <a:t>28,050</a:t>
            </a:r>
            <a:r>
              <a:rPr kumimoji="1" lang="ja-JP" altLang="en-US" sz="1600" u="sng" dirty="0" smtClean="0">
                <a:solidFill>
                  <a:srgbClr val="FF0000"/>
                </a:solidFill>
                <a:latin typeface="Meiryo UI" pitchFamily="50" charset="-128"/>
                <a:ea typeface="Meiryo UI" pitchFamily="50" charset="-128"/>
              </a:rPr>
              <a:t>円</a:t>
            </a:r>
            <a:endParaRPr kumimoji="1" lang="en-US" altLang="ja-JP" sz="1600" u="sng" dirty="0" smtClean="0">
              <a:solidFill>
                <a:srgbClr val="FF0000"/>
              </a:solidFill>
              <a:latin typeface="Meiryo UI" pitchFamily="50" charset="-128"/>
              <a:ea typeface="Meiryo UI" pitchFamily="50" charset="-128"/>
            </a:endParaRPr>
          </a:p>
        </p:txBody>
      </p:sp>
      <p:sp>
        <p:nvSpPr>
          <p:cNvPr id="51" name="テキスト ボックス 50"/>
          <p:cNvSpPr txBox="1"/>
          <p:nvPr/>
        </p:nvSpPr>
        <p:spPr>
          <a:xfrm>
            <a:off x="666180" y="8065318"/>
            <a:ext cx="1936749" cy="1292662"/>
          </a:xfrm>
          <a:prstGeom prst="rect">
            <a:avLst/>
          </a:prstGeom>
          <a:noFill/>
        </p:spPr>
        <p:txBody>
          <a:bodyPr wrap="none" rtlCol="0">
            <a:spAutoFit/>
          </a:bodyPr>
          <a:lstStyle/>
          <a:p>
            <a:pPr algn="ctr"/>
            <a:r>
              <a:rPr kumimoji="1" lang="ja-JP" altLang="en-US" sz="1600" dirty="0">
                <a:latin typeface="Meiryo UI" pitchFamily="50" charset="-128"/>
                <a:ea typeface="Meiryo UI" pitchFamily="50" charset="-128"/>
              </a:rPr>
              <a:t>胡蝶蘭 </a:t>
            </a:r>
            <a:r>
              <a:rPr lang="ja-JP" altLang="en-US" sz="1600" dirty="0">
                <a:latin typeface="Meiryo UI" pitchFamily="50" charset="-128"/>
                <a:ea typeface="Meiryo UI" pitchFamily="50" charset="-128"/>
              </a:rPr>
              <a:t>大輪 </a:t>
            </a:r>
            <a:r>
              <a:rPr lang="en-US" altLang="ja-JP" sz="1600" dirty="0">
                <a:latin typeface="Meiryo UI" pitchFamily="50" charset="-128"/>
                <a:ea typeface="Meiryo UI" pitchFamily="50" charset="-128"/>
              </a:rPr>
              <a:t>5</a:t>
            </a:r>
            <a:r>
              <a:rPr lang="ja-JP" altLang="en-US" sz="1600" dirty="0" smtClean="0">
                <a:latin typeface="Meiryo UI" pitchFamily="50" charset="-128"/>
                <a:ea typeface="Meiryo UI" pitchFamily="50" charset="-128"/>
              </a:rPr>
              <a:t>本立</a:t>
            </a:r>
            <a:endParaRPr lang="en-US" altLang="ja-JP" sz="1600" dirty="0">
              <a:latin typeface="Meiryo UI" pitchFamily="50" charset="-128"/>
              <a:ea typeface="Meiryo UI" pitchFamily="50" charset="-128"/>
            </a:endParaRPr>
          </a:p>
          <a:p>
            <a:pPr algn="ctr"/>
            <a:r>
              <a:rPr kumimoji="1" lang="ja-JP" altLang="en-US" sz="1600" dirty="0">
                <a:latin typeface="Meiryo UI" pitchFamily="50" charset="-128"/>
                <a:ea typeface="Meiryo UI" pitchFamily="50" charset="-128"/>
              </a:rPr>
              <a:t>白 </a:t>
            </a:r>
            <a:r>
              <a:rPr lang="en-US" altLang="ja-JP" sz="1600" dirty="0" smtClean="0">
                <a:latin typeface="Meiryo UI" pitchFamily="50" charset="-128"/>
                <a:ea typeface="Meiryo UI" pitchFamily="50" charset="-128"/>
              </a:rPr>
              <a:t>55</a:t>
            </a:r>
            <a:r>
              <a:rPr kumimoji="1" lang="ja-JP" altLang="en-US" sz="1600" dirty="0" smtClean="0">
                <a:latin typeface="Meiryo UI" pitchFamily="50" charset="-128"/>
                <a:ea typeface="Meiryo UI" pitchFamily="50" charset="-128"/>
              </a:rPr>
              <a:t>輪</a:t>
            </a:r>
            <a:endParaRPr kumimoji="1" lang="en-US" altLang="ja-JP" sz="1600" dirty="0" smtClean="0">
              <a:latin typeface="Meiryo UI" pitchFamily="50" charset="-128"/>
              <a:ea typeface="Meiryo UI" pitchFamily="50" charset="-128"/>
            </a:endParaRPr>
          </a:p>
          <a:p>
            <a:pPr algn="ctr"/>
            <a:endParaRPr kumimoji="1" lang="en-US" altLang="ja-JP" sz="1600" dirty="0">
              <a:latin typeface="Meiryo UI" pitchFamily="50" charset="-128"/>
              <a:ea typeface="Meiryo UI" pitchFamily="50" charset="-128"/>
            </a:endParaRPr>
          </a:p>
          <a:p>
            <a:pPr algn="ctr"/>
            <a:endParaRPr kumimoji="1" lang="en-US" altLang="ja-JP" sz="1600" dirty="0" smtClean="0">
              <a:latin typeface="Meiryo UI" pitchFamily="50" charset="-128"/>
              <a:ea typeface="Meiryo UI" pitchFamily="50" charset="-128"/>
            </a:endParaRPr>
          </a:p>
          <a:p>
            <a:pPr algn="ctr"/>
            <a:r>
              <a:rPr kumimoji="1" lang="en-US" altLang="ja-JP" sz="1400" dirty="0" smtClean="0">
                <a:latin typeface="Meiryo UI" pitchFamily="50" charset="-128"/>
                <a:ea typeface="Meiryo UI" pitchFamily="50" charset="-128"/>
              </a:rPr>
              <a:t>(</a:t>
            </a:r>
            <a:r>
              <a:rPr kumimoji="1" lang="ja-JP" altLang="en-US" sz="1400" dirty="0" smtClean="0">
                <a:latin typeface="Meiryo UI" pitchFamily="50" charset="-128"/>
                <a:ea typeface="Meiryo UI" pitchFamily="50" charset="-128"/>
              </a:rPr>
              <a:t>札</a:t>
            </a:r>
            <a:r>
              <a:rPr kumimoji="1" lang="ja-JP" altLang="en-US" sz="1400" dirty="0">
                <a:latin typeface="Meiryo UI" pitchFamily="50" charset="-128"/>
                <a:ea typeface="Meiryo UI" pitchFamily="50" charset="-128"/>
              </a:rPr>
              <a:t>・包装・配送料込み</a:t>
            </a:r>
            <a:r>
              <a:rPr kumimoji="1" lang="en-US" altLang="ja-JP" sz="1400" dirty="0">
                <a:latin typeface="Meiryo UI" pitchFamily="50" charset="-128"/>
                <a:ea typeface="Meiryo UI" pitchFamily="50" charset="-128"/>
              </a:rPr>
              <a:t>)</a:t>
            </a:r>
            <a:endParaRPr kumimoji="1" lang="ja-JP" altLang="en-US" sz="1400" dirty="0">
              <a:latin typeface="Meiryo UI" pitchFamily="50" charset="-128"/>
              <a:ea typeface="Meiryo UI" pitchFamily="50" charset="-128"/>
            </a:endParaRPr>
          </a:p>
        </p:txBody>
      </p:sp>
      <p:sp>
        <p:nvSpPr>
          <p:cNvPr id="52" name="テキスト ボックス 51"/>
          <p:cNvSpPr txBox="1"/>
          <p:nvPr/>
        </p:nvSpPr>
        <p:spPr>
          <a:xfrm>
            <a:off x="604918" y="8621475"/>
            <a:ext cx="930062" cy="492443"/>
          </a:xfrm>
          <a:prstGeom prst="rect">
            <a:avLst/>
          </a:prstGeom>
          <a:noFill/>
        </p:spPr>
        <p:txBody>
          <a:bodyPr wrap="none" rtlCol="0">
            <a:spAutoFit/>
          </a:bodyPr>
          <a:lstStyle/>
          <a:p>
            <a:pPr algn="ctr"/>
            <a:r>
              <a:rPr lang="ja-JP" altLang="en-US" sz="1300" dirty="0" smtClean="0">
                <a:latin typeface="Meiryo UI" pitchFamily="50" charset="-128"/>
                <a:ea typeface="Meiryo UI" pitchFamily="50" charset="-128"/>
              </a:rPr>
              <a:t>通常価格</a:t>
            </a:r>
            <a:endParaRPr kumimoji="1" lang="en-US" altLang="ja-JP" sz="1300" dirty="0" smtClean="0">
              <a:latin typeface="Meiryo UI" pitchFamily="50" charset="-128"/>
              <a:ea typeface="Meiryo UI" pitchFamily="50" charset="-128"/>
            </a:endParaRPr>
          </a:p>
          <a:p>
            <a:pPr algn="ctr"/>
            <a:r>
              <a:rPr kumimoji="1" lang="en-US" altLang="ja-JP" sz="1300" u="sng" dirty="0" smtClean="0">
                <a:latin typeface="Meiryo UI" pitchFamily="50" charset="-128"/>
                <a:ea typeface="Meiryo UI" pitchFamily="50" charset="-128"/>
              </a:rPr>
              <a:t>43,000</a:t>
            </a:r>
            <a:r>
              <a:rPr kumimoji="1" lang="ja-JP" altLang="en-US" sz="1300" u="sng" dirty="0" smtClean="0">
                <a:latin typeface="Meiryo UI" pitchFamily="50" charset="-128"/>
                <a:ea typeface="Meiryo UI" pitchFamily="50" charset="-128"/>
              </a:rPr>
              <a:t>円</a:t>
            </a:r>
            <a:endParaRPr kumimoji="1" lang="en-US" altLang="ja-JP" sz="1300" u="sng" dirty="0" smtClean="0">
              <a:latin typeface="Meiryo UI" pitchFamily="50" charset="-128"/>
              <a:ea typeface="Meiryo UI" pitchFamily="50" charset="-128"/>
            </a:endParaRPr>
          </a:p>
        </p:txBody>
      </p:sp>
      <p:sp>
        <p:nvSpPr>
          <p:cNvPr id="53" name="テキスト ボックス 52"/>
          <p:cNvSpPr txBox="1"/>
          <p:nvPr/>
        </p:nvSpPr>
        <p:spPr>
          <a:xfrm>
            <a:off x="1616584" y="8621475"/>
            <a:ext cx="1103186" cy="523220"/>
          </a:xfrm>
          <a:prstGeom prst="rect">
            <a:avLst/>
          </a:prstGeom>
          <a:noFill/>
        </p:spPr>
        <p:txBody>
          <a:bodyPr wrap="none" rtlCol="0">
            <a:spAutoFit/>
          </a:bodyPr>
          <a:lstStyle/>
          <a:p>
            <a:pPr algn="ctr"/>
            <a:r>
              <a:rPr lang="ja-JP" altLang="en-US" sz="1200" dirty="0" smtClean="0">
                <a:latin typeface="Meiryo UI" pitchFamily="50" charset="-128"/>
                <a:ea typeface="Meiryo UI" pitchFamily="50" charset="-128"/>
              </a:rPr>
              <a:t>割引価格</a:t>
            </a:r>
            <a:endParaRPr kumimoji="1" lang="en-US" altLang="ja-JP" sz="1200" dirty="0" smtClean="0">
              <a:latin typeface="Meiryo UI" pitchFamily="50" charset="-128"/>
              <a:ea typeface="Meiryo UI" pitchFamily="50" charset="-128"/>
            </a:endParaRPr>
          </a:p>
          <a:p>
            <a:pPr algn="ctr"/>
            <a:r>
              <a:rPr kumimoji="1" lang="en-US" altLang="ja-JP" sz="1600" u="sng" dirty="0" smtClean="0">
                <a:solidFill>
                  <a:srgbClr val="FF0000"/>
                </a:solidFill>
                <a:latin typeface="Meiryo UI" pitchFamily="50" charset="-128"/>
                <a:ea typeface="Meiryo UI" pitchFamily="50" charset="-128"/>
              </a:rPr>
              <a:t>36,550</a:t>
            </a:r>
            <a:r>
              <a:rPr kumimoji="1" lang="ja-JP" altLang="en-US" sz="1600" u="sng" dirty="0" smtClean="0">
                <a:solidFill>
                  <a:srgbClr val="FF0000"/>
                </a:solidFill>
                <a:latin typeface="Meiryo UI" pitchFamily="50" charset="-128"/>
                <a:ea typeface="Meiryo UI" pitchFamily="50" charset="-128"/>
              </a:rPr>
              <a:t>円</a:t>
            </a:r>
            <a:endParaRPr kumimoji="1" lang="en-US" altLang="ja-JP" sz="1600" u="sng" dirty="0" smtClean="0">
              <a:solidFill>
                <a:srgbClr val="FF0000"/>
              </a:solidFill>
              <a:latin typeface="Meiryo UI" pitchFamily="50" charset="-128"/>
              <a:ea typeface="Meiryo UI" pitchFamily="50" charset="-128"/>
            </a:endParaRPr>
          </a:p>
        </p:txBody>
      </p:sp>
      <p:sp>
        <p:nvSpPr>
          <p:cNvPr id="54" name="テキスト ボックス 53"/>
          <p:cNvSpPr txBox="1"/>
          <p:nvPr/>
        </p:nvSpPr>
        <p:spPr>
          <a:xfrm>
            <a:off x="4122564" y="8065318"/>
            <a:ext cx="1936749" cy="1292662"/>
          </a:xfrm>
          <a:prstGeom prst="rect">
            <a:avLst/>
          </a:prstGeom>
          <a:noFill/>
        </p:spPr>
        <p:txBody>
          <a:bodyPr wrap="none" rtlCol="0">
            <a:spAutoFit/>
          </a:bodyPr>
          <a:lstStyle/>
          <a:p>
            <a:pPr algn="ctr"/>
            <a:r>
              <a:rPr kumimoji="1" lang="ja-JP" altLang="en-US" sz="1600" dirty="0">
                <a:latin typeface="Meiryo UI" pitchFamily="50" charset="-128"/>
                <a:ea typeface="Meiryo UI" pitchFamily="50" charset="-128"/>
              </a:rPr>
              <a:t>胡蝶蘭 </a:t>
            </a:r>
            <a:r>
              <a:rPr lang="ja-JP" altLang="en-US" sz="1600" dirty="0">
                <a:latin typeface="Meiryo UI" pitchFamily="50" charset="-128"/>
                <a:ea typeface="Meiryo UI" pitchFamily="50" charset="-128"/>
              </a:rPr>
              <a:t>大輪 </a:t>
            </a:r>
            <a:r>
              <a:rPr lang="en-US" altLang="ja-JP" sz="1600" dirty="0" smtClean="0">
                <a:latin typeface="Meiryo UI" pitchFamily="50" charset="-128"/>
                <a:ea typeface="Meiryo UI" pitchFamily="50" charset="-128"/>
              </a:rPr>
              <a:t>7</a:t>
            </a:r>
            <a:r>
              <a:rPr lang="ja-JP" altLang="en-US" sz="1600" dirty="0" smtClean="0">
                <a:latin typeface="Meiryo UI" pitchFamily="50" charset="-128"/>
                <a:ea typeface="Meiryo UI" pitchFamily="50" charset="-128"/>
              </a:rPr>
              <a:t>本立</a:t>
            </a:r>
            <a:endParaRPr lang="en-US" altLang="ja-JP" sz="1600" dirty="0">
              <a:latin typeface="Meiryo UI" pitchFamily="50" charset="-128"/>
              <a:ea typeface="Meiryo UI" pitchFamily="50" charset="-128"/>
            </a:endParaRPr>
          </a:p>
          <a:p>
            <a:pPr algn="ctr"/>
            <a:r>
              <a:rPr kumimoji="1" lang="ja-JP" altLang="en-US" sz="1600" dirty="0">
                <a:latin typeface="Meiryo UI" pitchFamily="50" charset="-128"/>
                <a:ea typeface="Meiryo UI" pitchFamily="50" charset="-128"/>
              </a:rPr>
              <a:t>白 </a:t>
            </a:r>
            <a:r>
              <a:rPr kumimoji="1" lang="en-US" altLang="ja-JP" sz="1600" dirty="0" smtClean="0">
                <a:latin typeface="Meiryo UI" pitchFamily="50" charset="-128"/>
                <a:ea typeface="Meiryo UI" pitchFamily="50" charset="-128"/>
              </a:rPr>
              <a:t>77</a:t>
            </a:r>
            <a:r>
              <a:rPr kumimoji="1" lang="ja-JP" altLang="en-US" sz="1600" dirty="0" smtClean="0">
                <a:latin typeface="Meiryo UI" pitchFamily="50" charset="-128"/>
                <a:ea typeface="Meiryo UI" pitchFamily="50" charset="-128"/>
              </a:rPr>
              <a:t>輪</a:t>
            </a:r>
            <a:endParaRPr kumimoji="1" lang="en-US" altLang="ja-JP" sz="1600" dirty="0" smtClean="0">
              <a:latin typeface="Meiryo UI" pitchFamily="50" charset="-128"/>
              <a:ea typeface="Meiryo UI" pitchFamily="50" charset="-128"/>
            </a:endParaRPr>
          </a:p>
          <a:p>
            <a:pPr algn="ctr"/>
            <a:endParaRPr kumimoji="1" lang="en-US" altLang="ja-JP" sz="1600" dirty="0">
              <a:latin typeface="Meiryo UI" pitchFamily="50" charset="-128"/>
              <a:ea typeface="Meiryo UI" pitchFamily="50" charset="-128"/>
            </a:endParaRPr>
          </a:p>
          <a:p>
            <a:pPr algn="ctr"/>
            <a:endParaRPr kumimoji="1" lang="en-US" altLang="ja-JP" sz="1600" dirty="0" smtClean="0">
              <a:latin typeface="Meiryo UI" pitchFamily="50" charset="-128"/>
              <a:ea typeface="Meiryo UI" pitchFamily="50" charset="-128"/>
            </a:endParaRPr>
          </a:p>
          <a:p>
            <a:pPr algn="ctr"/>
            <a:r>
              <a:rPr kumimoji="1" lang="en-US" altLang="ja-JP" sz="1400" dirty="0" smtClean="0">
                <a:latin typeface="Meiryo UI" pitchFamily="50" charset="-128"/>
                <a:ea typeface="Meiryo UI" pitchFamily="50" charset="-128"/>
              </a:rPr>
              <a:t>(</a:t>
            </a:r>
            <a:r>
              <a:rPr kumimoji="1" lang="ja-JP" altLang="en-US" sz="1400" dirty="0" smtClean="0">
                <a:latin typeface="Meiryo UI" pitchFamily="50" charset="-128"/>
                <a:ea typeface="Meiryo UI" pitchFamily="50" charset="-128"/>
              </a:rPr>
              <a:t>札</a:t>
            </a:r>
            <a:r>
              <a:rPr kumimoji="1" lang="ja-JP" altLang="en-US" sz="1400" dirty="0">
                <a:latin typeface="Meiryo UI" pitchFamily="50" charset="-128"/>
                <a:ea typeface="Meiryo UI" pitchFamily="50" charset="-128"/>
              </a:rPr>
              <a:t>・包装・配送料込み</a:t>
            </a:r>
            <a:r>
              <a:rPr kumimoji="1" lang="en-US" altLang="ja-JP" sz="1400" dirty="0">
                <a:latin typeface="Meiryo UI" pitchFamily="50" charset="-128"/>
                <a:ea typeface="Meiryo UI" pitchFamily="50" charset="-128"/>
              </a:rPr>
              <a:t>)</a:t>
            </a:r>
            <a:endParaRPr kumimoji="1" lang="ja-JP" altLang="en-US" sz="1400" dirty="0">
              <a:latin typeface="Meiryo UI" pitchFamily="50" charset="-128"/>
              <a:ea typeface="Meiryo UI" pitchFamily="50" charset="-128"/>
            </a:endParaRPr>
          </a:p>
        </p:txBody>
      </p:sp>
      <p:sp>
        <p:nvSpPr>
          <p:cNvPr id="55" name="テキスト ボックス 54"/>
          <p:cNvSpPr txBox="1"/>
          <p:nvPr/>
        </p:nvSpPr>
        <p:spPr>
          <a:xfrm>
            <a:off x="4061302" y="8621475"/>
            <a:ext cx="930062" cy="492443"/>
          </a:xfrm>
          <a:prstGeom prst="rect">
            <a:avLst/>
          </a:prstGeom>
          <a:noFill/>
        </p:spPr>
        <p:txBody>
          <a:bodyPr wrap="none" rtlCol="0">
            <a:spAutoFit/>
          </a:bodyPr>
          <a:lstStyle/>
          <a:p>
            <a:pPr algn="ctr"/>
            <a:r>
              <a:rPr lang="ja-JP" altLang="en-US" sz="1300" dirty="0" smtClean="0">
                <a:latin typeface="Meiryo UI" pitchFamily="50" charset="-128"/>
                <a:ea typeface="Meiryo UI" pitchFamily="50" charset="-128"/>
              </a:rPr>
              <a:t>通常価格</a:t>
            </a:r>
            <a:endParaRPr kumimoji="1" lang="en-US" altLang="ja-JP" sz="1300" dirty="0" smtClean="0">
              <a:latin typeface="Meiryo UI" pitchFamily="50" charset="-128"/>
              <a:ea typeface="Meiryo UI" pitchFamily="50" charset="-128"/>
            </a:endParaRPr>
          </a:p>
          <a:p>
            <a:pPr algn="ctr"/>
            <a:r>
              <a:rPr kumimoji="1" lang="en-US" altLang="ja-JP" sz="1300" u="sng" dirty="0" smtClean="0">
                <a:latin typeface="Meiryo UI" pitchFamily="50" charset="-128"/>
                <a:ea typeface="Meiryo UI" pitchFamily="50" charset="-128"/>
              </a:rPr>
              <a:t>65,000</a:t>
            </a:r>
            <a:r>
              <a:rPr kumimoji="1" lang="ja-JP" altLang="en-US" sz="1300" u="sng" dirty="0" smtClean="0">
                <a:latin typeface="Meiryo UI" pitchFamily="50" charset="-128"/>
                <a:ea typeface="Meiryo UI" pitchFamily="50" charset="-128"/>
              </a:rPr>
              <a:t>円</a:t>
            </a:r>
            <a:endParaRPr kumimoji="1" lang="en-US" altLang="ja-JP" sz="1300" u="sng" dirty="0" smtClean="0">
              <a:latin typeface="Meiryo UI" pitchFamily="50" charset="-128"/>
              <a:ea typeface="Meiryo UI" pitchFamily="50" charset="-128"/>
            </a:endParaRPr>
          </a:p>
        </p:txBody>
      </p:sp>
      <p:sp>
        <p:nvSpPr>
          <p:cNvPr id="56" name="テキスト ボックス 55"/>
          <p:cNvSpPr txBox="1"/>
          <p:nvPr/>
        </p:nvSpPr>
        <p:spPr>
          <a:xfrm>
            <a:off x="5072967" y="8621475"/>
            <a:ext cx="1103186" cy="523220"/>
          </a:xfrm>
          <a:prstGeom prst="rect">
            <a:avLst/>
          </a:prstGeom>
          <a:noFill/>
        </p:spPr>
        <p:txBody>
          <a:bodyPr wrap="none" rtlCol="0">
            <a:spAutoFit/>
          </a:bodyPr>
          <a:lstStyle/>
          <a:p>
            <a:pPr algn="ctr"/>
            <a:r>
              <a:rPr lang="ja-JP" altLang="en-US" sz="1200" dirty="0" smtClean="0">
                <a:latin typeface="Meiryo UI" pitchFamily="50" charset="-128"/>
                <a:ea typeface="Meiryo UI" pitchFamily="50" charset="-128"/>
              </a:rPr>
              <a:t>割引価格</a:t>
            </a:r>
            <a:endParaRPr kumimoji="1" lang="en-US" altLang="ja-JP" sz="1200" dirty="0" smtClean="0">
              <a:latin typeface="Meiryo UI" pitchFamily="50" charset="-128"/>
              <a:ea typeface="Meiryo UI" pitchFamily="50" charset="-128"/>
            </a:endParaRPr>
          </a:p>
          <a:p>
            <a:pPr algn="ctr"/>
            <a:r>
              <a:rPr kumimoji="1" lang="en-US" altLang="ja-JP" sz="1600" u="sng" dirty="0" smtClean="0">
                <a:solidFill>
                  <a:srgbClr val="FF0000"/>
                </a:solidFill>
                <a:latin typeface="Meiryo UI" pitchFamily="50" charset="-128"/>
                <a:ea typeface="Meiryo UI" pitchFamily="50" charset="-128"/>
              </a:rPr>
              <a:t>55,250</a:t>
            </a:r>
            <a:r>
              <a:rPr kumimoji="1" lang="ja-JP" altLang="en-US" sz="1600" u="sng" dirty="0" smtClean="0">
                <a:solidFill>
                  <a:srgbClr val="FF0000"/>
                </a:solidFill>
                <a:latin typeface="Meiryo UI" pitchFamily="50" charset="-128"/>
                <a:ea typeface="Meiryo UI" pitchFamily="50" charset="-128"/>
              </a:rPr>
              <a:t>円</a:t>
            </a:r>
            <a:endParaRPr kumimoji="1" lang="en-US" altLang="ja-JP" sz="1600" u="sng" dirty="0" smtClean="0">
              <a:solidFill>
                <a:srgbClr val="FF0000"/>
              </a:solidFill>
              <a:latin typeface="Meiryo UI" pitchFamily="50" charset="-128"/>
              <a:ea typeface="Meiryo UI" pitchFamily="50" charset="-128"/>
            </a:endParaRPr>
          </a:p>
        </p:txBody>
      </p:sp>
      <p:sp>
        <p:nvSpPr>
          <p:cNvPr id="57" name="テキスト ボックス 56"/>
          <p:cNvSpPr txBox="1"/>
          <p:nvPr/>
        </p:nvSpPr>
        <p:spPr>
          <a:xfrm>
            <a:off x="594172" y="12673830"/>
            <a:ext cx="1936749" cy="1292662"/>
          </a:xfrm>
          <a:prstGeom prst="rect">
            <a:avLst/>
          </a:prstGeom>
          <a:noFill/>
        </p:spPr>
        <p:txBody>
          <a:bodyPr wrap="none" rtlCol="0">
            <a:spAutoFit/>
          </a:bodyPr>
          <a:lstStyle/>
          <a:p>
            <a:pPr algn="ctr"/>
            <a:r>
              <a:rPr kumimoji="1" lang="ja-JP" altLang="en-US" sz="1600" dirty="0">
                <a:latin typeface="Meiryo UI" pitchFamily="50" charset="-128"/>
                <a:ea typeface="Meiryo UI" pitchFamily="50" charset="-128"/>
              </a:rPr>
              <a:t>胡蝶蘭 </a:t>
            </a:r>
            <a:r>
              <a:rPr lang="ja-JP" altLang="en-US" sz="1600" dirty="0">
                <a:latin typeface="Meiryo UI" pitchFamily="50" charset="-128"/>
                <a:ea typeface="Meiryo UI" pitchFamily="50" charset="-128"/>
              </a:rPr>
              <a:t>大輪 </a:t>
            </a:r>
            <a:r>
              <a:rPr lang="en-US" altLang="ja-JP" sz="1600" dirty="0" smtClean="0">
                <a:latin typeface="Meiryo UI" pitchFamily="50" charset="-128"/>
                <a:ea typeface="Meiryo UI" pitchFamily="50" charset="-128"/>
              </a:rPr>
              <a:t>3</a:t>
            </a:r>
            <a:r>
              <a:rPr lang="ja-JP" altLang="en-US" sz="1600" dirty="0" smtClean="0">
                <a:latin typeface="Meiryo UI" pitchFamily="50" charset="-128"/>
                <a:ea typeface="Meiryo UI" pitchFamily="50" charset="-128"/>
              </a:rPr>
              <a:t>本立</a:t>
            </a:r>
            <a:endParaRPr lang="en-US" altLang="ja-JP" sz="1600" dirty="0">
              <a:latin typeface="Meiryo UI" pitchFamily="50" charset="-128"/>
              <a:ea typeface="Meiryo UI" pitchFamily="50" charset="-128"/>
            </a:endParaRPr>
          </a:p>
          <a:p>
            <a:pPr algn="ctr"/>
            <a:r>
              <a:rPr kumimoji="1" lang="ja-JP" altLang="en-US" sz="1600" dirty="0" smtClean="0">
                <a:latin typeface="Meiryo UI" pitchFamily="50" charset="-128"/>
                <a:ea typeface="Meiryo UI" pitchFamily="50" charset="-128"/>
              </a:rPr>
              <a:t>ピンク </a:t>
            </a:r>
            <a:r>
              <a:rPr kumimoji="1" lang="en-US" altLang="ja-JP" sz="1600" dirty="0" smtClean="0">
                <a:latin typeface="Meiryo UI" pitchFamily="50" charset="-128"/>
                <a:ea typeface="Meiryo UI" pitchFamily="50" charset="-128"/>
              </a:rPr>
              <a:t>27</a:t>
            </a:r>
            <a:r>
              <a:rPr kumimoji="1" lang="ja-JP" altLang="en-US" sz="1600" dirty="0" smtClean="0">
                <a:latin typeface="Meiryo UI" pitchFamily="50" charset="-128"/>
                <a:ea typeface="Meiryo UI" pitchFamily="50" charset="-128"/>
              </a:rPr>
              <a:t>輪</a:t>
            </a:r>
            <a:endParaRPr kumimoji="1" lang="en-US" altLang="ja-JP" sz="1600" dirty="0" smtClean="0">
              <a:latin typeface="Meiryo UI" pitchFamily="50" charset="-128"/>
              <a:ea typeface="Meiryo UI" pitchFamily="50" charset="-128"/>
            </a:endParaRPr>
          </a:p>
          <a:p>
            <a:pPr algn="ctr"/>
            <a:endParaRPr kumimoji="1" lang="en-US" altLang="ja-JP" sz="1600" dirty="0">
              <a:latin typeface="Meiryo UI" pitchFamily="50" charset="-128"/>
              <a:ea typeface="Meiryo UI" pitchFamily="50" charset="-128"/>
            </a:endParaRPr>
          </a:p>
          <a:p>
            <a:pPr algn="ctr"/>
            <a:endParaRPr kumimoji="1" lang="en-US" altLang="ja-JP" sz="1600" dirty="0" smtClean="0">
              <a:latin typeface="Meiryo UI" pitchFamily="50" charset="-128"/>
              <a:ea typeface="Meiryo UI" pitchFamily="50" charset="-128"/>
            </a:endParaRPr>
          </a:p>
          <a:p>
            <a:pPr algn="ctr"/>
            <a:r>
              <a:rPr kumimoji="1" lang="en-US" altLang="ja-JP" sz="1400" dirty="0" smtClean="0">
                <a:latin typeface="Meiryo UI" pitchFamily="50" charset="-128"/>
                <a:ea typeface="Meiryo UI" pitchFamily="50" charset="-128"/>
              </a:rPr>
              <a:t>(</a:t>
            </a:r>
            <a:r>
              <a:rPr kumimoji="1" lang="ja-JP" altLang="en-US" sz="1400" dirty="0" smtClean="0">
                <a:latin typeface="Meiryo UI" pitchFamily="50" charset="-128"/>
                <a:ea typeface="Meiryo UI" pitchFamily="50" charset="-128"/>
              </a:rPr>
              <a:t>札</a:t>
            </a:r>
            <a:r>
              <a:rPr kumimoji="1" lang="ja-JP" altLang="en-US" sz="1400" dirty="0">
                <a:latin typeface="Meiryo UI" pitchFamily="50" charset="-128"/>
                <a:ea typeface="Meiryo UI" pitchFamily="50" charset="-128"/>
              </a:rPr>
              <a:t>・包装・配送料込み</a:t>
            </a:r>
            <a:r>
              <a:rPr kumimoji="1" lang="en-US" altLang="ja-JP" sz="1400" dirty="0">
                <a:latin typeface="Meiryo UI" pitchFamily="50" charset="-128"/>
                <a:ea typeface="Meiryo UI" pitchFamily="50" charset="-128"/>
              </a:rPr>
              <a:t>)</a:t>
            </a:r>
            <a:endParaRPr kumimoji="1" lang="ja-JP" altLang="en-US" sz="1400" dirty="0">
              <a:latin typeface="Meiryo UI" pitchFamily="50" charset="-128"/>
              <a:ea typeface="Meiryo UI" pitchFamily="50" charset="-128"/>
            </a:endParaRPr>
          </a:p>
        </p:txBody>
      </p:sp>
      <p:sp>
        <p:nvSpPr>
          <p:cNvPr id="58" name="テキスト ボックス 57"/>
          <p:cNvSpPr txBox="1"/>
          <p:nvPr/>
        </p:nvSpPr>
        <p:spPr>
          <a:xfrm>
            <a:off x="567551" y="13229987"/>
            <a:ext cx="930062" cy="492443"/>
          </a:xfrm>
          <a:prstGeom prst="rect">
            <a:avLst/>
          </a:prstGeom>
          <a:noFill/>
        </p:spPr>
        <p:txBody>
          <a:bodyPr wrap="none" rtlCol="0">
            <a:spAutoFit/>
          </a:bodyPr>
          <a:lstStyle/>
          <a:p>
            <a:pPr algn="ctr"/>
            <a:r>
              <a:rPr lang="ja-JP" altLang="en-US" sz="1300" dirty="0" smtClean="0">
                <a:latin typeface="Meiryo UI" pitchFamily="50" charset="-128"/>
                <a:ea typeface="Meiryo UI" pitchFamily="50" charset="-128"/>
              </a:rPr>
              <a:t>通常価格</a:t>
            </a:r>
            <a:endParaRPr kumimoji="1" lang="en-US" altLang="ja-JP" sz="1300" dirty="0" smtClean="0">
              <a:latin typeface="Meiryo UI" pitchFamily="50" charset="-128"/>
              <a:ea typeface="Meiryo UI" pitchFamily="50" charset="-128"/>
            </a:endParaRPr>
          </a:p>
          <a:p>
            <a:pPr algn="ctr"/>
            <a:r>
              <a:rPr kumimoji="1" lang="en-US" altLang="ja-JP" sz="1300" u="sng" dirty="0" smtClean="0">
                <a:latin typeface="Meiryo UI" pitchFamily="50" charset="-128"/>
                <a:ea typeface="Meiryo UI" pitchFamily="50" charset="-128"/>
              </a:rPr>
              <a:t>19,000</a:t>
            </a:r>
            <a:r>
              <a:rPr kumimoji="1" lang="ja-JP" altLang="en-US" sz="1300" u="sng" dirty="0" smtClean="0">
                <a:latin typeface="Meiryo UI" pitchFamily="50" charset="-128"/>
                <a:ea typeface="Meiryo UI" pitchFamily="50" charset="-128"/>
              </a:rPr>
              <a:t>円</a:t>
            </a:r>
            <a:endParaRPr kumimoji="1" lang="en-US" altLang="ja-JP" sz="1300" u="sng" dirty="0" smtClean="0">
              <a:latin typeface="Meiryo UI" pitchFamily="50" charset="-128"/>
              <a:ea typeface="Meiryo UI" pitchFamily="50" charset="-128"/>
            </a:endParaRPr>
          </a:p>
        </p:txBody>
      </p:sp>
      <p:sp>
        <p:nvSpPr>
          <p:cNvPr id="59" name="テキスト ボックス 58"/>
          <p:cNvSpPr txBox="1"/>
          <p:nvPr/>
        </p:nvSpPr>
        <p:spPr>
          <a:xfrm>
            <a:off x="1579218" y="13229987"/>
            <a:ext cx="1103186" cy="523220"/>
          </a:xfrm>
          <a:prstGeom prst="rect">
            <a:avLst/>
          </a:prstGeom>
          <a:noFill/>
        </p:spPr>
        <p:txBody>
          <a:bodyPr wrap="none" rtlCol="0">
            <a:spAutoFit/>
          </a:bodyPr>
          <a:lstStyle/>
          <a:p>
            <a:pPr algn="ctr"/>
            <a:r>
              <a:rPr lang="ja-JP" altLang="en-US" sz="1200" dirty="0" smtClean="0">
                <a:latin typeface="Meiryo UI" pitchFamily="50" charset="-128"/>
                <a:ea typeface="Meiryo UI" pitchFamily="50" charset="-128"/>
              </a:rPr>
              <a:t>割引価格</a:t>
            </a:r>
            <a:endParaRPr kumimoji="1" lang="en-US" altLang="ja-JP" sz="1200" dirty="0" smtClean="0">
              <a:latin typeface="Meiryo UI" pitchFamily="50" charset="-128"/>
              <a:ea typeface="Meiryo UI" pitchFamily="50" charset="-128"/>
            </a:endParaRPr>
          </a:p>
          <a:p>
            <a:pPr algn="ctr"/>
            <a:r>
              <a:rPr kumimoji="1" lang="en-US" altLang="ja-JP" sz="1600" u="sng" dirty="0" smtClean="0">
                <a:solidFill>
                  <a:srgbClr val="FF0000"/>
                </a:solidFill>
                <a:latin typeface="Meiryo UI" pitchFamily="50" charset="-128"/>
                <a:ea typeface="Meiryo UI" pitchFamily="50" charset="-128"/>
              </a:rPr>
              <a:t>16,150</a:t>
            </a:r>
            <a:r>
              <a:rPr kumimoji="1" lang="ja-JP" altLang="en-US" sz="1600" u="sng" dirty="0" smtClean="0">
                <a:solidFill>
                  <a:srgbClr val="FF0000"/>
                </a:solidFill>
                <a:latin typeface="Meiryo UI" pitchFamily="50" charset="-128"/>
                <a:ea typeface="Meiryo UI" pitchFamily="50" charset="-128"/>
              </a:rPr>
              <a:t>円</a:t>
            </a:r>
            <a:endParaRPr kumimoji="1" lang="en-US" altLang="ja-JP" sz="1600" u="sng" dirty="0" smtClean="0">
              <a:solidFill>
                <a:srgbClr val="FF0000"/>
              </a:solidFill>
              <a:latin typeface="Meiryo UI" pitchFamily="50" charset="-128"/>
              <a:ea typeface="Meiryo UI" pitchFamily="50" charset="-128"/>
            </a:endParaRPr>
          </a:p>
        </p:txBody>
      </p:sp>
      <p:sp>
        <p:nvSpPr>
          <p:cNvPr id="60" name="テキスト ボックス 59"/>
          <p:cNvSpPr txBox="1"/>
          <p:nvPr/>
        </p:nvSpPr>
        <p:spPr>
          <a:xfrm>
            <a:off x="3941182" y="12673830"/>
            <a:ext cx="1936749" cy="1292662"/>
          </a:xfrm>
          <a:prstGeom prst="rect">
            <a:avLst/>
          </a:prstGeom>
          <a:noFill/>
        </p:spPr>
        <p:txBody>
          <a:bodyPr wrap="none" rtlCol="0">
            <a:spAutoFit/>
          </a:bodyPr>
          <a:lstStyle/>
          <a:p>
            <a:pPr algn="ctr"/>
            <a:r>
              <a:rPr kumimoji="1" lang="ja-JP" altLang="en-US" sz="1600" dirty="0">
                <a:latin typeface="Meiryo UI" pitchFamily="50" charset="-128"/>
                <a:ea typeface="Meiryo UI" pitchFamily="50" charset="-128"/>
              </a:rPr>
              <a:t>胡蝶蘭 </a:t>
            </a:r>
            <a:r>
              <a:rPr lang="ja-JP" altLang="en-US" sz="1600" dirty="0">
                <a:latin typeface="Meiryo UI" pitchFamily="50" charset="-128"/>
                <a:ea typeface="Meiryo UI" pitchFamily="50" charset="-128"/>
              </a:rPr>
              <a:t>大輪 </a:t>
            </a:r>
            <a:r>
              <a:rPr lang="en-US" altLang="ja-JP" sz="1600" dirty="0" smtClean="0">
                <a:latin typeface="Meiryo UI" pitchFamily="50" charset="-128"/>
                <a:ea typeface="Meiryo UI" pitchFamily="50" charset="-128"/>
              </a:rPr>
              <a:t>3</a:t>
            </a:r>
            <a:r>
              <a:rPr lang="ja-JP" altLang="en-US" sz="1600" dirty="0" smtClean="0">
                <a:latin typeface="Meiryo UI" pitchFamily="50" charset="-128"/>
                <a:ea typeface="Meiryo UI" pitchFamily="50" charset="-128"/>
              </a:rPr>
              <a:t>本立</a:t>
            </a:r>
            <a:endParaRPr lang="en-US" altLang="ja-JP" sz="1600" dirty="0">
              <a:latin typeface="Meiryo UI" pitchFamily="50" charset="-128"/>
              <a:ea typeface="Meiryo UI" pitchFamily="50" charset="-128"/>
            </a:endParaRPr>
          </a:p>
          <a:p>
            <a:pPr algn="ctr"/>
            <a:r>
              <a:rPr kumimoji="1" lang="ja-JP" altLang="en-US" sz="1600" dirty="0" smtClean="0">
                <a:latin typeface="Meiryo UI" pitchFamily="50" charset="-128"/>
                <a:ea typeface="Meiryo UI" pitchFamily="50" charset="-128"/>
              </a:rPr>
              <a:t>ピンク </a:t>
            </a:r>
            <a:r>
              <a:rPr kumimoji="1" lang="en-US" altLang="ja-JP" sz="1600" dirty="0" smtClean="0">
                <a:latin typeface="Meiryo UI" pitchFamily="50" charset="-128"/>
                <a:ea typeface="Meiryo UI" pitchFamily="50" charset="-128"/>
              </a:rPr>
              <a:t>36</a:t>
            </a:r>
            <a:r>
              <a:rPr kumimoji="1" lang="ja-JP" altLang="en-US" sz="1600" dirty="0" smtClean="0">
                <a:latin typeface="Meiryo UI" pitchFamily="50" charset="-128"/>
                <a:ea typeface="Meiryo UI" pitchFamily="50" charset="-128"/>
              </a:rPr>
              <a:t>輪</a:t>
            </a:r>
            <a:endParaRPr kumimoji="1" lang="en-US" altLang="ja-JP" sz="1600" dirty="0" smtClean="0">
              <a:latin typeface="Meiryo UI" pitchFamily="50" charset="-128"/>
              <a:ea typeface="Meiryo UI" pitchFamily="50" charset="-128"/>
            </a:endParaRPr>
          </a:p>
          <a:p>
            <a:pPr algn="ctr"/>
            <a:endParaRPr kumimoji="1" lang="en-US" altLang="ja-JP" sz="1600" dirty="0">
              <a:latin typeface="Meiryo UI" pitchFamily="50" charset="-128"/>
              <a:ea typeface="Meiryo UI" pitchFamily="50" charset="-128"/>
            </a:endParaRPr>
          </a:p>
          <a:p>
            <a:pPr algn="ctr"/>
            <a:endParaRPr kumimoji="1" lang="en-US" altLang="ja-JP" sz="1600" dirty="0" smtClean="0">
              <a:latin typeface="Meiryo UI" pitchFamily="50" charset="-128"/>
              <a:ea typeface="Meiryo UI" pitchFamily="50" charset="-128"/>
            </a:endParaRPr>
          </a:p>
          <a:p>
            <a:pPr algn="ctr"/>
            <a:r>
              <a:rPr kumimoji="1" lang="en-US" altLang="ja-JP" sz="1400" dirty="0" smtClean="0">
                <a:latin typeface="Meiryo UI" pitchFamily="50" charset="-128"/>
                <a:ea typeface="Meiryo UI" pitchFamily="50" charset="-128"/>
              </a:rPr>
              <a:t>(</a:t>
            </a:r>
            <a:r>
              <a:rPr kumimoji="1" lang="ja-JP" altLang="en-US" sz="1400" dirty="0" smtClean="0">
                <a:latin typeface="Meiryo UI" pitchFamily="50" charset="-128"/>
                <a:ea typeface="Meiryo UI" pitchFamily="50" charset="-128"/>
              </a:rPr>
              <a:t>札</a:t>
            </a:r>
            <a:r>
              <a:rPr kumimoji="1" lang="ja-JP" altLang="en-US" sz="1400" dirty="0">
                <a:latin typeface="Meiryo UI" pitchFamily="50" charset="-128"/>
                <a:ea typeface="Meiryo UI" pitchFamily="50" charset="-128"/>
              </a:rPr>
              <a:t>・包装・配送料込み</a:t>
            </a:r>
            <a:r>
              <a:rPr kumimoji="1" lang="en-US" altLang="ja-JP" sz="1400" dirty="0">
                <a:latin typeface="Meiryo UI" pitchFamily="50" charset="-128"/>
                <a:ea typeface="Meiryo UI" pitchFamily="50" charset="-128"/>
              </a:rPr>
              <a:t>)</a:t>
            </a:r>
            <a:endParaRPr kumimoji="1" lang="ja-JP" altLang="en-US" sz="1400" dirty="0">
              <a:latin typeface="Meiryo UI" pitchFamily="50" charset="-128"/>
              <a:ea typeface="Meiryo UI" pitchFamily="50" charset="-128"/>
            </a:endParaRPr>
          </a:p>
        </p:txBody>
      </p:sp>
      <p:sp>
        <p:nvSpPr>
          <p:cNvPr id="61" name="テキスト ボックス 60"/>
          <p:cNvSpPr txBox="1"/>
          <p:nvPr/>
        </p:nvSpPr>
        <p:spPr>
          <a:xfrm>
            <a:off x="3951928" y="13229987"/>
            <a:ext cx="930062" cy="492443"/>
          </a:xfrm>
          <a:prstGeom prst="rect">
            <a:avLst/>
          </a:prstGeom>
          <a:noFill/>
        </p:spPr>
        <p:txBody>
          <a:bodyPr wrap="none" rtlCol="0">
            <a:spAutoFit/>
          </a:bodyPr>
          <a:lstStyle/>
          <a:p>
            <a:pPr algn="ctr"/>
            <a:r>
              <a:rPr lang="ja-JP" altLang="en-US" sz="1300" dirty="0" smtClean="0">
                <a:latin typeface="Meiryo UI" pitchFamily="50" charset="-128"/>
                <a:ea typeface="Meiryo UI" pitchFamily="50" charset="-128"/>
              </a:rPr>
              <a:t>通常価格</a:t>
            </a:r>
            <a:endParaRPr kumimoji="1" lang="en-US" altLang="ja-JP" sz="1300" dirty="0" smtClean="0">
              <a:latin typeface="Meiryo UI" pitchFamily="50" charset="-128"/>
              <a:ea typeface="Meiryo UI" pitchFamily="50" charset="-128"/>
            </a:endParaRPr>
          </a:p>
          <a:p>
            <a:pPr algn="ctr"/>
            <a:r>
              <a:rPr kumimoji="1" lang="en-US" altLang="ja-JP" sz="1300" u="sng" dirty="0" smtClean="0">
                <a:latin typeface="Meiryo UI" pitchFamily="50" charset="-128"/>
                <a:ea typeface="Meiryo UI" pitchFamily="50" charset="-128"/>
              </a:rPr>
              <a:t>28,000</a:t>
            </a:r>
            <a:r>
              <a:rPr kumimoji="1" lang="ja-JP" altLang="en-US" sz="1300" u="sng" dirty="0" smtClean="0">
                <a:latin typeface="Meiryo UI" pitchFamily="50" charset="-128"/>
                <a:ea typeface="Meiryo UI" pitchFamily="50" charset="-128"/>
              </a:rPr>
              <a:t>円</a:t>
            </a:r>
            <a:endParaRPr kumimoji="1" lang="en-US" altLang="ja-JP" sz="1300" u="sng" dirty="0" smtClean="0">
              <a:latin typeface="Meiryo UI" pitchFamily="50" charset="-128"/>
              <a:ea typeface="Meiryo UI" pitchFamily="50" charset="-128"/>
            </a:endParaRPr>
          </a:p>
        </p:txBody>
      </p:sp>
      <p:sp>
        <p:nvSpPr>
          <p:cNvPr id="62" name="テキスト ボックス 61"/>
          <p:cNvSpPr txBox="1"/>
          <p:nvPr/>
        </p:nvSpPr>
        <p:spPr>
          <a:xfrm>
            <a:off x="4963594" y="13229987"/>
            <a:ext cx="1103186" cy="523220"/>
          </a:xfrm>
          <a:prstGeom prst="rect">
            <a:avLst/>
          </a:prstGeom>
          <a:noFill/>
        </p:spPr>
        <p:txBody>
          <a:bodyPr wrap="none" rtlCol="0">
            <a:spAutoFit/>
          </a:bodyPr>
          <a:lstStyle/>
          <a:p>
            <a:pPr algn="ctr"/>
            <a:r>
              <a:rPr lang="ja-JP" altLang="en-US" sz="1200" dirty="0" smtClean="0">
                <a:latin typeface="Meiryo UI" pitchFamily="50" charset="-128"/>
                <a:ea typeface="Meiryo UI" pitchFamily="50" charset="-128"/>
              </a:rPr>
              <a:t>割引価格</a:t>
            </a:r>
            <a:endParaRPr kumimoji="1" lang="en-US" altLang="ja-JP" sz="1200" dirty="0" smtClean="0">
              <a:latin typeface="Meiryo UI" pitchFamily="50" charset="-128"/>
              <a:ea typeface="Meiryo UI" pitchFamily="50" charset="-128"/>
            </a:endParaRPr>
          </a:p>
          <a:p>
            <a:pPr algn="ctr"/>
            <a:r>
              <a:rPr kumimoji="1" lang="en-US" altLang="ja-JP" sz="1600" u="sng" dirty="0" smtClean="0">
                <a:solidFill>
                  <a:srgbClr val="FF0000"/>
                </a:solidFill>
                <a:latin typeface="Meiryo UI" pitchFamily="50" charset="-128"/>
                <a:ea typeface="Meiryo UI" pitchFamily="50" charset="-128"/>
              </a:rPr>
              <a:t>23,800</a:t>
            </a:r>
            <a:r>
              <a:rPr kumimoji="1" lang="ja-JP" altLang="en-US" sz="1600" u="sng" dirty="0" smtClean="0">
                <a:solidFill>
                  <a:srgbClr val="FF0000"/>
                </a:solidFill>
                <a:latin typeface="Meiryo UI" pitchFamily="50" charset="-128"/>
                <a:ea typeface="Meiryo UI" pitchFamily="50" charset="-128"/>
              </a:rPr>
              <a:t>円</a:t>
            </a:r>
            <a:endParaRPr kumimoji="1" lang="en-US" altLang="ja-JP" sz="1600" u="sng" dirty="0" smtClean="0">
              <a:solidFill>
                <a:srgbClr val="FF0000"/>
              </a:solidFill>
              <a:latin typeface="Meiryo UI" pitchFamily="50" charset="-128"/>
              <a:ea typeface="Meiryo UI" pitchFamily="50" charset="-128"/>
            </a:endParaRPr>
          </a:p>
        </p:txBody>
      </p:sp>
      <p:sp>
        <p:nvSpPr>
          <p:cNvPr id="63" name="テキスト ボックス 62"/>
          <p:cNvSpPr txBox="1"/>
          <p:nvPr/>
        </p:nvSpPr>
        <p:spPr>
          <a:xfrm>
            <a:off x="7541582" y="12673830"/>
            <a:ext cx="1936749" cy="1292662"/>
          </a:xfrm>
          <a:prstGeom prst="rect">
            <a:avLst/>
          </a:prstGeom>
          <a:noFill/>
        </p:spPr>
        <p:txBody>
          <a:bodyPr wrap="none" rtlCol="0">
            <a:spAutoFit/>
          </a:bodyPr>
          <a:lstStyle/>
          <a:p>
            <a:pPr algn="ctr"/>
            <a:r>
              <a:rPr kumimoji="1" lang="ja-JP" altLang="en-US" sz="1600" dirty="0">
                <a:latin typeface="Meiryo UI" pitchFamily="50" charset="-128"/>
                <a:ea typeface="Meiryo UI" pitchFamily="50" charset="-128"/>
              </a:rPr>
              <a:t>胡蝶蘭 </a:t>
            </a:r>
            <a:r>
              <a:rPr lang="ja-JP" altLang="en-US" sz="1600" dirty="0">
                <a:latin typeface="Meiryo UI" pitchFamily="50" charset="-128"/>
                <a:ea typeface="Meiryo UI" pitchFamily="50" charset="-128"/>
              </a:rPr>
              <a:t>大輪 </a:t>
            </a:r>
            <a:r>
              <a:rPr lang="en-US" altLang="ja-JP" sz="1600" dirty="0" smtClean="0">
                <a:latin typeface="Meiryo UI" pitchFamily="50" charset="-128"/>
                <a:ea typeface="Meiryo UI" pitchFamily="50" charset="-128"/>
              </a:rPr>
              <a:t>5</a:t>
            </a:r>
            <a:r>
              <a:rPr lang="ja-JP" altLang="en-US" sz="1600" dirty="0" smtClean="0">
                <a:latin typeface="Meiryo UI" pitchFamily="50" charset="-128"/>
                <a:ea typeface="Meiryo UI" pitchFamily="50" charset="-128"/>
              </a:rPr>
              <a:t>本立</a:t>
            </a:r>
            <a:endParaRPr lang="en-US" altLang="ja-JP" sz="1600" dirty="0">
              <a:latin typeface="Meiryo UI" pitchFamily="50" charset="-128"/>
              <a:ea typeface="Meiryo UI" pitchFamily="50" charset="-128"/>
            </a:endParaRPr>
          </a:p>
          <a:p>
            <a:pPr algn="ctr"/>
            <a:r>
              <a:rPr kumimoji="1" lang="ja-JP" altLang="en-US" sz="1600" dirty="0" smtClean="0">
                <a:latin typeface="Meiryo UI" pitchFamily="50" charset="-128"/>
                <a:ea typeface="Meiryo UI" pitchFamily="50" charset="-128"/>
              </a:rPr>
              <a:t>ピンク </a:t>
            </a:r>
            <a:r>
              <a:rPr kumimoji="1" lang="en-US" altLang="ja-JP" sz="1600" dirty="0" smtClean="0">
                <a:latin typeface="Meiryo UI" pitchFamily="50" charset="-128"/>
                <a:ea typeface="Meiryo UI" pitchFamily="50" charset="-128"/>
              </a:rPr>
              <a:t>50</a:t>
            </a:r>
            <a:r>
              <a:rPr kumimoji="1" lang="ja-JP" altLang="en-US" sz="1600" dirty="0" smtClean="0">
                <a:latin typeface="Meiryo UI" pitchFamily="50" charset="-128"/>
                <a:ea typeface="Meiryo UI" pitchFamily="50" charset="-128"/>
              </a:rPr>
              <a:t>輪</a:t>
            </a:r>
            <a:endParaRPr kumimoji="1" lang="en-US" altLang="ja-JP" sz="1600" dirty="0" smtClean="0">
              <a:latin typeface="Meiryo UI" pitchFamily="50" charset="-128"/>
              <a:ea typeface="Meiryo UI" pitchFamily="50" charset="-128"/>
            </a:endParaRPr>
          </a:p>
          <a:p>
            <a:pPr algn="ctr"/>
            <a:endParaRPr kumimoji="1" lang="en-US" altLang="ja-JP" sz="1600" dirty="0">
              <a:latin typeface="Meiryo UI" pitchFamily="50" charset="-128"/>
              <a:ea typeface="Meiryo UI" pitchFamily="50" charset="-128"/>
            </a:endParaRPr>
          </a:p>
          <a:p>
            <a:pPr algn="ctr"/>
            <a:endParaRPr kumimoji="1" lang="en-US" altLang="ja-JP" sz="1600" dirty="0" smtClean="0">
              <a:latin typeface="Meiryo UI" pitchFamily="50" charset="-128"/>
              <a:ea typeface="Meiryo UI" pitchFamily="50" charset="-128"/>
            </a:endParaRPr>
          </a:p>
          <a:p>
            <a:pPr algn="ctr"/>
            <a:r>
              <a:rPr kumimoji="1" lang="en-US" altLang="ja-JP" sz="1400" dirty="0" smtClean="0">
                <a:latin typeface="Meiryo UI" pitchFamily="50" charset="-128"/>
                <a:ea typeface="Meiryo UI" pitchFamily="50" charset="-128"/>
              </a:rPr>
              <a:t>(</a:t>
            </a:r>
            <a:r>
              <a:rPr kumimoji="1" lang="ja-JP" altLang="en-US" sz="1400" dirty="0" smtClean="0">
                <a:latin typeface="Meiryo UI" pitchFamily="50" charset="-128"/>
                <a:ea typeface="Meiryo UI" pitchFamily="50" charset="-128"/>
              </a:rPr>
              <a:t>札</a:t>
            </a:r>
            <a:r>
              <a:rPr kumimoji="1" lang="ja-JP" altLang="en-US" sz="1400" dirty="0">
                <a:latin typeface="Meiryo UI" pitchFamily="50" charset="-128"/>
                <a:ea typeface="Meiryo UI" pitchFamily="50" charset="-128"/>
              </a:rPr>
              <a:t>・包装・配送料込み</a:t>
            </a:r>
            <a:r>
              <a:rPr kumimoji="1" lang="en-US" altLang="ja-JP" sz="1400" dirty="0">
                <a:latin typeface="Meiryo UI" pitchFamily="50" charset="-128"/>
                <a:ea typeface="Meiryo UI" pitchFamily="50" charset="-128"/>
              </a:rPr>
              <a:t>)</a:t>
            </a:r>
            <a:endParaRPr kumimoji="1" lang="ja-JP" altLang="en-US" sz="1400" dirty="0">
              <a:latin typeface="Meiryo UI" pitchFamily="50" charset="-128"/>
              <a:ea typeface="Meiryo UI" pitchFamily="50" charset="-128"/>
            </a:endParaRPr>
          </a:p>
        </p:txBody>
      </p:sp>
      <p:sp>
        <p:nvSpPr>
          <p:cNvPr id="64" name="テキスト ボックス 63"/>
          <p:cNvSpPr txBox="1"/>
          <p:nvPr/>
        </p:nvSpPr>
        <p:spPr>
          <a:xfrm>
            <a:off x="7552328" y="13229987"/>
            <a:ext cx="930062" cy="492443"/>
          </a:xfrm>
          <a:prstGeom prst="rect">
            <a:avLst/>
          </a:prstGeom>
          <a:noFill/>
        </p:spPr>
        <p:txBody>
          <a:bodyPr wrap="none" rtlCol="0">
            <a:spAutoFit/>
          </a:bodyPr>
          <a:lstStyle/>
          <a:p>
            <a:pPr algn="ctr"/>
            <a:r>
              <a:rPr lang="ja-JP" altLang="en-US" sz="1300" dirty="0" smtClean="0">
                <a:latin typeface="Meiryo UI" pitchFamily="50" charset="-128"/>
                <a:ea typeface="Meiryo UI" pitchFamily="50" charset="-128"/>
              </a:rPr>
              <a:t>通常価格</a:t>
            </a:r>
            <a:endParaRPr kumimoji="1" lang="en-US" altLang="ja-JP" sz="1300" dirty="0" smtClean="0">
              <a:latin typeface="Meiryo UI" pitchFamily="50" charset="-128"/>
              <a:ea typeface="Meiryo UI" pitchFamily="50" charset="-128"/>
            </a:endParaRPr>
          </a:p>
          <a:p>
            <a:pPr algn="ctr"/>
            <a:r>
              <a:rPr kumimoji="1" lang="en-US" altLang="ja-JP" sz="1300" u="sng" dirty="0" smtClean="0">
                <a:latin typeface="Meiryo UI" pitchFamily="50" charset="-128"/>
                <a:ea typeface="Meiryo UI" pitchFamily="50" charset="-128"/>
              </a:rPr>
              <a:t>43,000</a:t>
            </a:r>
            <a:r>
              <a:rPr kumimoji="1" lang="ja-JP" altLang="en-US" sz="1300" u="sng" dirty="0" smtClean="0">
                <a:latin typeface="Meiryo UI" pitchFamily="50" charset="-128"/>
                <a:ea typeface="Meiryo UI" pitchFamily="50" charset="-128"/>
              </a:rPr>
              <a:t>円</a:t>
            </a:r>
            <a:endParaRPr kumimoji="1" lang="en-US" altLang="ja-JP" sz="1300" u="sng" dirty="0" smtClean="0">
              <a:latin typeface="Meiryo UI" pitchFamily="50" charset="-128"/>
              <a:ea typeface="Meiryo UI" pitchFamily="50" charset="-128"/>
            </a:endParaRPr>
          </a:p>
        </p:txBody>
      </p:sp>
      <p:sp>
        <p:nvSpPr>
          <p:cNvPr id="65" name="テキスト ボックス 64"/>
          <p:cNvSpPr txBox="1"/>
          <p:nvPr/>
        </p:nvSpPr>
        <p:spPr>
          <a:xfrm>
            <a:off x="8563994" y="13229987"/>
            <a:ext cx="1103186" cy="523220"/>
          </a:xfrm>
          <a:prstGeom prst="rect">
            <a:avLst/>
          </a:prstGeom>
          <a:noFill/>
        </p:spPr>
        <p:txBody>
          <a:bodyPr wrap="none" rtlCol="0">
            <a:spAutoFit/>
          </a:bodyPr>
          <a:lstStyle/>
          <a:p>
            <a:pPr algn="ctr"/>
            <a:r>
              <a:rPr lang="ja-JP" altLang="en-US" sz="1200" dirty="0" smtClean="0">
                <a:latin typeface="Meiryo UI" pitchFamily="50" charset="-128"/>
                <a:ea typeface="Meiryo UI" pitchFamily="50" charset="-128"/>
              </a:rPr>
              <a:t>割引価格</a:t>
            </a:r>
            <a:endParaRPr kumimoji="1" lang="en-US" altLang="ja-JP" sz="1200" dirty="0" smtClean="0">
              <a:latin typeface="Meiryo UI" pitchFamily="50" charset="-128"/>
              <a:ea typeface="Meiryo UI" pitchFamily="50" charset="-128"/>
            </a:endParaRPr>
          </a:p>
          <a:p>
            <a:pPr algn="ctr"/>
            <a:r>
              <a:rPr kumimoji="1" lang="en-US" altLang="ja-JP" sz="1600" u="sng" dirty="0" smtClean="0">
                <a:solidFill>
                  <a:srgbClr val="FF0000"/>
                </a:solidFill>
                <a:latin typeface="Meiryo UI" pitchFamily="50" charset="-128"/>
                <a:ea typeface="Meiryo UI" pitchFamily="50" charset="-128"/>
              </a:rPr>
              <a:t>36,550</a:t>
            </a:r>
            <a:r>
              <a:rPr kumimoji="1" lang="ja-JP" altLang="en-US" sz="1600" u="sng" dirty="0" smtClean="0">
                <a:solidFill>
                  <a:srgbClr val="FF0000"/>
                </a:solidFill>
                <a:latin typeface="Meiryo UI" pitchFamily="50" charset="-128"/>
                <a:ea typeface="Meiryo UI" pitchFamily="50" charset="-128"/>
              </a:rPr>
              <a:t>円</a:t>
            </a:r>
            <a:endParaRPr kumimoji="1" lang="en-US" altLang="ja-JP" sz="1600" u="sng" dirty="0" smtClean="0">
              <a:solidFill>
                <a:srgbClr val="FF0000"/>
              </a:solidFill>
              <a:latin typeface="Meiryo UI" pitchFamily="50" charset="-128"/>
              <a:ea typeface="Meiryo UI" pitchFamily="50" charset="-128"/>
            </a:endParaRPr>
          </a:p>
        </p:txBody>
      </p:sp>
      <p:sp>
        <p:nvSpPr>
          <p:cNvPr id="69" name="テキスト ボックス 68"/>
          <p:cNvSpPr txBox="1"/>
          <p:nvPr/>
        </p:nvSpPr>
        <p:spPr>
          <a:xfrm>
            <a:off x="8155012" y="5833070"/>
            <a:ext cx="1936749" cy="1292662"/>
          </a:xfrm>
          <a:prstGeom prst="rect">
            <a:avLst/>
          </a:prstGeom>
          <a:noFill/>
        </p:spPr>
        <p:txBody>
          <a:bodyPr wrap="none" rtlCol="0">
            <a:spAutoFit/>
          </a:bodyPr>
          <a:lstStyle/>
          <a:p>
            <a:pPr algn="ctr"/>
            <a:r>
              <a:rPr kumimoji="1" lang="ja-JP" altLang="en-US" sz="1600" dirty="0">
                <a:latin typeface="Meiryo UI" pitchFamily="50" charset="-128"/>
                <a:ea typeface="Meiryo UI" pitchFamily="50" charset="-128"/>
              </a:rPr>
              <a:t>胡蝶蘭 </a:t>
            </a:r>
            <a:r>
              <a:rPr lang="ja-JP" altLang="en-US" sz="1600" dirty="0">
                <a:latin typeface="Meiryo UI" pitchFamily="50" charset="-128"/>
                <a:ea typeface="Meiryo UI" pitchFamily="50" charset="-128"/>
              </a:rPr>
              <a:t>大輪 </a:t>
            </a:r>
            <a:r>
              <a:rPr lang="en-US" altLang="ja-JP" sz="1600" dirty="0">
                <a:latin typeface="Meiryo UI" pitchFamily="50" charset="-128"/>
                <a:ea typeface="Meiryo UI" pitchFamily="50" charset="-128"/>
              </a:rPr>
              <a:t>3</a:t>
            </a:r>
            <a:r>
              <a:rPr lang="ja-JP" altLang="en-US" sz="1600" dirty="0">
                <a:latin typeface="Meiryo UI" pitchFamily="50" charset="-128"/>
                <a:ea typeface="Meiryo UI" pitchFamily="50" charset="-128"/>
              </a:rPr>
              <a:t>本立</a:t>
            </a:r>
            <a:endParaRPr lang="en-US" altLang="ja-JP" sz="1600" dirty="0">
              <a:latin typeface="Meiryo UI" pitchFamily="50" charset="-128"/>
              <a:ea typeface="Meiryo UI" pitchFamily="50" charset="-128"/>
            </a:endParaRPr>
          </a:p>
          <a:p>
            <a:pPr algn="ctr"/>
            <a:r>
              <a:rPr kumimoji="1" lang="ja-JP" altLang="en-US" sz="1600" dirty="0">
                <a:latin typeface="Meiryo UI" pitchFamily="50" charset="-128"/>
                <a:ea typeface="Meiryo UI" pitchFamily="50" charset="-128"/>
              </a:rPr>
              <a:t>白 </a:t>
            </a:r>
            <a:r>
              <a:rPr kumimoji="1" lang="en-US" altLang="ja-JP" sz="1600" dirty="0" smtClean="0">
                <a:latin typeface="Meiryo UI" pitchFamily="50" charset="-128"/>
                <a:ea typeface="Meiryo UI" pitchFamily="50" charset="-128"/>
              </a:rPr>
              <a:t>30</a:t>
            </a:r>
            <a:r>
              <a:rPr kumimoji="1" lang="ja-JP" altLang="en-US" sz="1600" dirty="0" smtClean="0">
                <a:latin typeface="Meiryo UI" pitchFamily="50" charset="-128"/>
                <a:ea typeface="Meiryo UI" pitchFamily="50" charset="-128"/>
              </a:rPr>
              <a:t>輪</a:t>
            </a:r>
            <a:endParaRPr kumimoji="1" lang="en-US" altLang="ja-JP" sz="1600" dirty="0" smtClean="0">
              <a:latin typeface="Meiryo UI" pitchFamily="50" charset="-128"/>
              <a:ea typeface="Meiryo UI" pitchFamily="50" charset="-128"/>
            </a:endParaRPr>
          </a:p>
          <a:p>
            <a:pPr algn="ctr"/>
            <a:endParaRPr kumimoji="1" lang="en-US" altLang="ja-JP" sz="1600" dirty="0">
              <a:latin typeface="Meiryo UI" pitchFamily="50" charset="-128"/>
              <a:ea typeface="Meiryo UI" pitchFamily="50" charset="-128"/>
            </a:endParaRPr>
          </a:p>
          <a:p>
            <a:pPr algn="ctr"/>
            <a:endParaRPr kumimoji="1" lang="en-US" altLang="ja-JP" sz="1600" dirty="0" smtClean="0">
              <a:latin typeface="Meiryo UI" pitchFamily="50" charset="-128"/>
              <a:ea typeface="Meiryo UI" pitchFamily="50" charset="-128"/>
            </a:endParaRPr>
          </a:p>
          <a:p>
            <a:pPr algn="ctr"/>
            <a:r>
              <a:rPr kumimoji="1" lang="en-US" altLang="ja-JP" sz="1400" dirty="0" smtClean="0">
                <a:latin typeface="Meiryo UI" pitchFamily="50" charset="-128"/>
                <a:ea typeface="Meiryo UI" pitchFamily="50" charset="-128"/>
              </a:rPr>
              <a:t>(</a:t>
            </a:r>
            <a:r>
              <a:rPr kumimoji="1" lang="ja-JP" altLang="en-US" sz="1400" dirty="0" smtClean="0">
                <a:latin typeface="Meiryo UI" pitchFamily="50" charset="-128"/>
                <a:ea typeface="Meiryo UI" pitchFamily="50" charset="-128"/>
              </a:rPr>
              <a:t>札</a:t>
            </a:r>
            <a:r>
              <a:rPr kumimoji="1" lang="ja-JP" altLang="en-US" sz="1400" dirty="0">
                <a:latin typeface="Meiryo UI" pitchFamily="50" charset="-128"/>
                <a:ea typeface="Meiryo UI" pitchFamily="50" charset="-128"/>
              </a:rPr>
              <a:t>・包装・配送料込み</a:t>
            </a:r>
            <a:r>
              <a:rPr kumimoji="1" lang="en-US" altLang="ja-JP" sz="1400" dirty="0">
                <a:latin typeface="Meiryo UI" pitchFamily="50" charset="-128"/>
                <a:ea typeface="Meiryo UI" pitchFamily="50" charset="-128"/>
              </a:rPr>
              <a:t>)</a:t>
            </a:r>
            <a:endParaRPr kumimoji="1" lang="ja-JP" altLang="en-US" sz="1400" dirty="0">
              <a:latin typeface="Meiryo UI" pitchFamily="50" charset="-128"/>
              <a:ea typeface="Meiryo UI" pitchFamily="50" charset="-128"/>
            </a:endParaRPr>
          </a:p>
        </p:txBody>
      </p:sp>
      <p:sp>
        <p:nvSpPr>
          <p:cNvPr id="70" name="テキスト ボックス 69"/>
          <p:cNvSpPr txBox="1"/>
          <p:nvPr/>
        </p:nvSpPr>
        <p:spPr>
          <a:xfrm>
            <a:off x="8093750" y="6389227"/>
            <a:ext cx="930062" cy="492443"/>
          </a:xfrm>
          <a:prstGeom prst="rect">
            <a:avLst/>
          </a:prstGeom>
          <a:noFill/>
        </p:spPr>
        <p:txBody>
          <a:bodyPr wrap="none" rtlCol="0">
            <a:spAutoFit/>
          </a:bodyPr>
          <a:lstStyle/>
          <a:p>
            <a:pPr algn="ctr"/>
            <a:r>
              <a:rPr lang="ja-JP" altLang="en-US" sz="1300" dirty="0" smtClean="0">
                <a:latin typeface="Meiryo UI" pitchFamily="50" charset="-128"/>
                <a:ea typeface="Meiryo UI" pitchFamily="50" charset="-128"/>
              </a:rPr>
              <a:t>通常価格</a:t>
            </a:r>
            <a:endParaRPr kumimoji="1" lang="en-US" altLang="ja-JP" sz="1300" dirty="0" smtClean="0">
              <a:latin typeface="Meiryo UI" pitchFamily="50" charset="-128"/>
              <a:ea typeface="Meiryo UI" pitchFamily="50" charset="-128"/>
            </a:endParaRPr>
          </a:p>
          <a:p>
            <a:pPr algn="ctr"/>
            <a:r>
              <a:rPr kumimoji="1" lang="en-US" altLang="ja-JP" sz="1300" u="sng" dirty="0" smtClean="0">
                <a:latin typeface="Meiryo UI" pitchFamily="50" charset="-128"/>
                <a:ea typeface="Meiryo UI" pitchFamily="50" charset="-128"/>
              </a:rPr>
              <a:t>19,000</a:t>
            </a:r>
            <a:r>
              <a:rPr kumimoji="1" lang="ja-JP" altLang="en-US" sz="1300" u="sng" dirty="0" smtClean="0">
                <a:latin typeface="Meiryo UI" pitchFamily="50" charset="-128"/>
                <a:ea typeface="Meiryo UI" pitchFamily="50" charset="-128"/>
              </a:rPr>
              <a:t>円</a:t>
            </a:r>
            <a:endParaRPr kumimoji="1" lang="en-US" altLang="ja-JP" sz="1300" u="sng" dirty="0" smtClean="0">
              <a:latin typeface="Meiryo UI" pitchFamily="50" charset="-128"/>
              <a:ea typeface="Meiryo UI" pitchFamily="50" charset="-128"/>
            </a:endParaRPr>
          </a:p>
        </p:txBody>
      </p:sp>
      <p:sp>
        <p:nvSpPr>
          <p:cNvPr id="71" name="テキスト ボックス 70"/>
          <p:cNvSpPr txBox="1"/>
          <p:nvPr/>
        </p:nvSpPr>
        <p:spPr>
          <a:xfrm>
            <a:off x="9105416" y="6389227"/>
            <a:ext cx="1103186" cy="523220"/>
          </a:xfrm>
          <a:prstGeom prst="rect">
            <a:avLst/>
          </a:prstGeom>
          <a:noFill/>
        </p:spPr>
        <p:txBody>
          <a:bodyPr wrap="none" rtlCol="0">
            <a:spAutoFit/>
          </a:bodyPr>
          <a:lstStyle/>
          <a:p>
            <a:pPr algn="ctr"/>
            <a:r>
              <a:rPr lang="ja-JP" altLang="en-US" sz="1200" dirty="0" smtClean="0">
                <a:latin typeface="Meiryo UI" pitchFamily="50" charset="-128"/>
                <a:ea typeface="Meiryo UI" pitchFamily="50" charset="-128"/>
              </a:rPr>
              <a:t>割引価格</a:t>
            </a:r>
            <a:endParaRPr kumimoji="1" lang="en-US" altLang="ja-JP" sz="1200" dirty="0" smtClean="0">
              <a:latin typeface="Meiryo UI" pitchFamily="50" charset="-128"/>
              <a:ea typeface="Meiryo UI" pitchFamily="50" charset="-128"/>
            </a:endParaRPr>
          </a:p>
          <a:p>
            <a:pPr algn="ctr"/>
            <a:r>
              <a:rPr kumimoji="1" lang="en-US" altLang="ja-JP" sz="1600" u="sng" dirty="0" smtClean="0">
                <a:solidFill>
                  <a:srgbClr val="FF0000"/>
                </a:solidFill>
                <a:latin typeface="Meiryo UI" pitchFamily="50" charset="-128"/>
                <a:ea typeface="Meiryo UI" pitchFamily="50" charset="-128"/>
              </a:rPr>
              <a:t>16,150</a:t>
            </a:r>
            <a:r>
              <a:rPr kumimoji="1" lang="ja-JP" altLang="en-US" sz="1600" u="sng" dirty="0" smtClean="0">
                <a:solidFill>
                  <a:srgbClr val="FF0000"/>
                </a:solidFill>
                <a:latin typeface="Meiryo UI" pitchFamily="50" charset="-128"/>
                <a:ea typeface="Meiryo UI" pitchFamily="50" charset="-128"/>
              </a:rPr>
              <a:t>円</a:t>
            </a:r>
            <a:endParaRPr kumimoji="1" lang="en-US" altLang="ja-JP" sz="1600" u="sng" dirty="0" smtClean="0">
              <a:solidFill>
                <a:srgbClr val="FF0000"/>
              </a:solidFill>
              <a:latin typeface="Meiryo UI" pitchFamily="50" charset="-128"/>
              <a:ea typeface="Meiryo UI" pitchFamily="50" charset="-128"/>
            </a:endParaRPr>
          </a:p>
        </p:txBody>
      </p:sp>
      <p:sp>
        <p:nvSpPr>
          <p:cNvPr id="72" name="テキスト ボックス 71"/>
          <p:cNvSpPr txBox="1"/>
          <p:nvPr/>
        </p:nvSpPr>
        <p:spPr>
          <a:xfrm>
            <a:off x="8155012" y="7708760"/>
            <a:ext cx="1936749" cy="1292662"/>
          </a:xfrm>
          <a:prstGeom prst="rect">
            <a:avLst/>
          </a:prstGeom>
          <a:noFill/>
        </p:spPr>
        <p:txBody>
          <a:bodyPr wrap="none" rtlCol="0">
            <a:spAutoFit/>
          </a:bodyPr>
          <a:lstStyle/>
          <a:p>
            <a:pPr algn="ctr"/>
            <a:r>
              <a:rPr kumimoji="1" lang="ja-JP" altLang="en-US" sz="1600" dirty="0">
                <a:latin typeface="Meiryo UI" pitchFamily="50" charset="-128"/>
                <a:ea typeface="Meiryo UI" pitchFamily="50" charset="-128"/>
              </a:rPr>
              <a:t>胡蝶蘭 </a:t>
            </a:r>
            <a:r>
              <a:rPr lang="ja-JP" altLang="en-US" sz="1600" dirty="0">
                <a:latin typeface="Meiryo UI" pitchFamily="50" charset="-128"/>
                <a:ea typeface="Meiryo UI" pitchFamily="50" charset="-128"/>
              </a:rPr>
              <a:t>大輪 </a:t>
            </a:r>
            <a:r>
              <a:rPr lang="en-US" altLang="ja-JP" sz="1600" dirty="0" smtClean="0">
                <a:latin typeface="Meiryo UI" pitchFamily="50" charset="-128"/>
                <a:ea typeface="Meiryo UI" pitchFamily="50" charset="-128"/>
              </a:rPr>
              <a:t>5</a:t>
            </a:r>
            <a:r>
              <a:rPr lang="ja-JP" altLang="en-US" sz="1600" dirty="0" smtClean="0">
                <a:latin typeface="Meiryo UI" pitchFamily="50" charset="-128"/>
                <a:ea typeface="Meiryo UI" pitchFamily="50" charset="-128"/>
              </a:rPr>
              <a:t>本立</a:t>
            </a:r>
            <a:endParaRPr lang="en-US" altLang="ja-JP" sz="1600" dirty="0">
              <a:latin typeface="Meiryo UI" pitchFamily="50" charset="-128"/>
              <a:ea typeface="Meiryo UI" pitchFamily="50" charset="-128"/>
            </a:endParaRPr>
          </a:p>
          <a:p>
            <a:pPr algn="ctr"/>
            <a:r>
              <a:rPr kumimoji="1" lang="ja-JP" altLang="en-US" sz="1600" dirty="0">
                <a:latin typeface="Meiryo UI" pitchFamily="50" charset="-128"/>
                <a:ea typeface="Meiryo UI" pitchFamily="50" charset="-128"/>
              </a:rPr>
              <a:t>白 </a:t>
            </a:r>
            <a:r>
              <a:rPr kumimoji="1" lang="en-US" altLang="ja-JP" sz="1600" dirty="0" smtClean="0">
                <a:latin typeface="Meiryo UI" pitchFamily="50" charset="-128"/>
                <a:ea typeface="Meiryo UI" pitchFamily="50" charset="-128"/>
              </a:rPr>
              <a:t>50</a:t>
            </a:r>
            <a:r>
              <a:rPr kumimoji="1" lang="ja-JP" altLang="en-US" sz="1600" dirty="0" smtClean="0">
                <a:latin typeface="Meiryo UI" pitchFamily="50" charset="-128"/>
                <a:ea typeface="Meiryo UI" pitchFamily="50" charset="-128"/>
              </a:rPr>
              <a:t>輪</a:t>
            </a:r>
            <a:endParaRPr kumimoji="1" lang="en-US" altLang="ja-JP" sz="1600" dirty="0" smtClean="0">
              <a:latin typeface="Meiryo UI" pitchFamily="50" charset="-128"/>
              <a:ea typeface="Meiryo UI" pitchFamily="50" charset="-128"/>
            </a:endParaRPr>
          </a:p>
          <a:p>
            <a:pPr algn="ctr"/>
            <a:endParaRPr kumimoji="1" lang="en-US" altLang="ja-JP" sz="1600" dirty="0">
              <a:latin typeface="Meiryo UI" pitchFamily="50" charset="-128"/>
              <a:ea typeface="Meiryo UI" pitchFamily="50" charset="-128"/>
            </a:endParaRPr>
          </a:p>
          <a:p>
            <a:pPr algn="ctr"/>
            <a:endParaRPr kumimoji="1" lang="en-US" altLang="ja-JP" sz="1600" dirty="0" smtClean="0">
              <a:latin typeface="Meiryo UI" pitchFamily="50" charset="-128"/>
              <a:ea typeface="Meiryo UI" pitchFamily="50" charset="-128"/>
            </a:endParaRPr>
          </a:p>
          <a:p>
            <a:pPr algn="ctr"/>
            <a:r>
              <a:rPr kumimoji="1" lang="en-US" altLang="ja-JP" sz="1400" dirty="0" smtClean="0">
                <a:latin typeface="Meiryo UI" pitchFamily="50" charset="-128"/>
                <a:ea typeface="Meiryo UI" pitchFamily="50" charset="-128"/>
              </a:rPr>
              <a:t>(</a:t>
            </a:r>
            <a:r>
              <a:rPr kumimoji="1" lang="ja-JP" altLang="en-US" sz="1400" dirty="0" smtClean="0">
                <a:latin typeface="Meiryo UI" pitchFamily="50" charset="-128"/>
                <a:ea typeface="Meiryo UI" pitchFamily="50" charset="-128"/>
              </a:rPr>
              <a:t>札</a:t>
            </a:r>
            <a:r>
              <a:rPr kumimoji="1" lang="ja-JP" altLang="en-US" sz="1400" dirty="0">
                <a:latin typeface="Meiryo UI" pitchFamily="50" charset="-128"/>
                <a:ea typeface="Meiryo UI" pitchFamily="50" charset="-128"/>
              </a:rPr>
              <a:t>・包装・配送料込み</a:t>
            </a:r>
            <a:r>
              <a:rPr kumimoji="1" lang="en-US" altLang="ja-JP" sz="1400" dirty="0">
                <a:latin typeface="Meiryo UI" pitchFamily="50" charset="-128"/>
                <a:ea typeface="Meiryo UI" pitchFamily="50" charset="-128"/>
              </a:rPr>
              <a:t>)</a:t>
            </a:r>
            <a:endParaRPr kumimoji="1" lang="ja-JP" altLang="en-US" sz="1400" dirty="0">
              <a:latin typeface="Meiryo UI" pitchFamily="50" charset="-128"/>
              <a:ea typeface="Meiryo UI" pitchFamily="50" charset="-128"/>
            </a:endParaRPr>
          </a:p>
        </p:txBody>
      </p:sp>
      <p:sp>
        <p:nvSpPr>
          <p:cNvPr id="73" name="テキスト ボックス 72"/>
          <p:cNvSpPr txBox="1"/>
          <p:nvPr/>
        </p:nvSpPr>
        <p:spPr>
          <a:xfrm>
            <a:off x="8093750" y="8264917"/>
            <a:ext cx="930062" cy="492443"/>
          </a:xfrm>
          <a:prstGeom prst="rect">
            <a:avLst/>
          </a:prstGeom>
          <a:noFill/>
        </p:spPr>
        <p:txBody>
          <a:bodyPr wrap="none" rtlCol="0">
            <a:spAutoFit/>
          </a:bodyPr>
          <a:lstStyle/>
          <a:p>
            <a:pPr algn="ctr"/>
            <a:r>
              <a:rPr lang="ja-JP" altLang="en-US" sz="1300" dirty="0" smtClean="0">
                <a:latin typeface="Meiryo UI" pitchFamily="50" charset="-128"/>
                <a:ea typeface="Meiryo UI" pitchFamily="50" charset="-128"/>
              </a:rPr>
              <a:t>通常価格</a:t>
            </a:r>
            <a:endParaRPr kumimoji="1" lang="en-US" altLang="ja-JP" sz="1300" dirty="0" smtClean="0">
              <a:latin typeface="Meiryo UI" pitchFamily="50" charset="-128"/>
              <a:ea typeface="Meiryo UI" pitchFamily="50" charset="-128"/>
            </a:endParaRPr>
          </a:p>
          <a:p>
            <a:pPr algn="ctr"/>
            <a:r>
              <a:rPr kumimoji="1" lang="en-US" altLang="ja-JP" sz="1300" u="sng" dirty="0" smtClean="0">
                <a:latin typeface="Meiryo UI" pitchFamily="50" charset="-128"/>
                <a:ea typeface="Meiryo UI" pitchFamily="50" charset="-128"/>
              </a:rPr>
              <a:t>41,000</a:t>
            </a:r>
            <a:r>
              <a:rPr kumimoji="1" lang="ja-JP" altLang="en-US" sz="1300" u="sng" dirty="0" smtClean="0">
                <a:latin typeface="Meiryo UI" pitchFamily="50" charset="-128"/>
                <a:ea typeface="Meiryo UI" pitchFamily="50" charset="-128"/>
              </a:rPr>
              <a:t>円</a:t>
            </a:r>
            <a:endParaRPr kumimoji="1" lang="en-US" altLang="ja-JP" sz="1300" u="sng" dirty="0" smtClean="0">
              <a:latin typeface="Meiryo UI" pitchFamily="50" charset="-128"/>
              <a:ea typeface="Meiryo UI" pitchFamily="50" charset="-128"/>
            </a:endParaRPr>
          </a:p>
        </p:txBody>
      </p:sp>
      <p:sp>
        <p:nvSpPr>
          <p:cNvPr id="74" name="テキスト ボックス 73"/>
          <p:cNvSpPr txBox="1"/>
          <p:nvPr/>
        </p:nvSpPr>
        <p:spPr>
          <a:xfrm>
            <a:off x="9105416" y="8264917"/>
            <a:ext cx="1103187" cy="523220"/>
          </a:xfrm>
          <a:prstGeom prst="rect">
            <a:avLst/>
          </a:prstGeom>
          <a:noFill/>
        </p:spPr>
        <p:txBody>
          <a:bodyPr wrap="none" rtlCol="0">
            <a:spAutoFit/>
          </a:bodyPr>
          <a:lstStyle/>
          <a:p>
            <a:pPr algn="ctr"/>
            <a:r>
              <a:rPr lang="ja-JP" altLang="en-US" sz="1200" dirty="0" smtClean="0">
                <a:latin typeface="Meiryo UI" pitchFamily="50" charset="-128"/>
                <a:ea typeface="Meiryo UI" pitchFamily="50" charset="-128"/>
              </a:rPr>
              <a:t>割引価格</a:t>
            </a:r>
            <a:endParaRPr kumimoji="1" lang="en-US" altLang="ja-JP" sz="1200" dirty="0" smtClean="0">
              <a:latin typeface="Meiryo UI" pitchFamily="50" charset="-128"/>
              <a:ea typeface="Meiryo UI" pitchFamily="50" charset="-128"/>
            </a:endParaRPr>
          </a:p>
          <a:p>
            <a:pPr algn="ctr"/>
            <a:r>
              <a:rPr kumimoji="1" lang="en-US" altLang="ja-JP" sz="1600" u="sng" dirty="0" smtClean="0">
                <a:solidFill>
                  <a:srgbClr val="FF0000"/>
                </a:solidFill>
                <a:latin typeface="Meiryo UI" pitchFamily="50" charset="-128"/>
                <a:ea typeface="Meiryo UI" pitchFamily="50" charset="-128"/>
              </a:rPr>
              <a:t>34,850</a:t>
            </a:r>
            <a:r>
              <a:rPr kumimoji="1" lang="ja-JP" altLang="en-US" sz="1600" u="sng" dirty="0" smtClean="0">
                <a:solidFill>
                  <a:srgbClr val="FF0000"/>
                </a:solidFill>
                <a:latin typeface="Meiryo UI" pitchFamily="50" charset="-128"/>
                <a:ea typeface="Meiryo UI" pitchFamily="50" charset="-128"/>
              </a:rPr>
              <a:t>円</a:t>
            </a:r>
            <a:endParaRPr kumimoji="1" lang="en-US" altLang="ja-JP" sz="1600" u="sng" dirty="0" smtClean="0">
              <a:solidFill>
                <a:srgbClr val="FF0000"/>
              </a:solidFill>
              <a:latin typeface="Meiryo UI" pitchFamily="50" charset="-128"/>
              <a:ea typeface="Meiryo UI" pitchFamily="50" charset="-128"/>
            </a:endParaRPr>
          </a:p>
        </p:txBody>
      </p:sp>
      <p:sp>
        <p:nvSpPr>
          <p:cNvPr id="75" name="角丸四角形 74"/>
          <p:cNvSpPr/>
          <p:nvPr/>
        </p:nvSpPr>
        <p:spPr>
          <a:xfrm>
            <a:off x="7938988" y="5761062"/>
            <a:ext cx="2376264" cy="1440160"/>
          </a:xfrm>
          <a:prstGeom prst="roundRect">
            <a:avLst/>
          </a:prstGeom>
          <a:noFill/>
          <a:ln>
            <a:solidFill>
              <a:srgbClr val="0066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76" name="角丸四角形 75"/>
          <p:cNvSpPr/>
          <p:nvPr/>
        </p:nvSpPr>
        <p:spPr>
          <a:xfrm>
            <a:off x="7938988" y="7633270"/>
            <a:ext cx="2376264" cy="1440160"/>
          </a:xfrm>
          <a:prstGeom prst="roundRect">
            <a:avLst/>
          </a:prstGeom>
          <a:noFill/>
          <a:ln>
            <a:solidFill>
              <a:srgbClr val="0066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89378" y="11704666"/>
            <a:ext cx="3562980" cy="928694"/>
          </a:xfrm>
        </p:spPr>
        <p:txBody>
          <a:bodyPr>
            <a:normAutofit lnSpcReduction="10000"/>
          </a:bodyPr>
          <a:lstStyle/>
          <a:p>
            <a:pPr>
              <a:buNone/>
            </a:pPr>
            <a:r>
              <a:rPr kumimoji="1" lang="ja-JP" altLang="en-US" dirty="0"/>
              <a:t>札の見本</a:t>
            </a:r>
          </a:p>
        </p:txBody>
      </p:sp>
      <p:pic>
        <p:nvPicPr>
          <p:cNvPr id="1026" name="Picture 2" descr="C:\★佐藤フォルダー\●NetShop\●カラーミー\PSD\背景無\No7　 2 Ｆ 20輪.jpg"/>
          <p:cNvPicPr>
            <a:picLocks noChangeAspect="1" noChangeArrowheads="1"/>
          </p:cNvPicPr>
          <p:nvPr/>
        </p:nvPicPr>
        <p:blipFill>
          <a:blip r:embed="rId2" cstate="print"/>
          <a:srcRect/>
          <a:stretch>
            <a:fillRect/>
          </a:stretch>
        </p:blipFill>
        <p:spPr bwMode="auto">
          <a:xfrm>
            <a:off x="4916964" y="560338"/>
            <a:ext cx="2715752" cy="3621003"/>
          </a:xfrm>
          <a:prstGeom prst="rect">
            <a:avLst/>
          </a:prstGeom>
          <a:noFill/>
        </p:spPr>
      </p:pic>
      <p:pic>
        <p:nvPicPr>
          <p:cNvPr id="1027" name="Picture 3" descr="C:\★佐藤フォルダー\●NetShop\●カラーミー\PSD\背景無\Ｖ３　２Ｆ 18輪.jpg"/>
          <p:cNvPicPr>
            <a:picLocks noChangeAspect="1" noChangeArrowheads="1"/>
          </p:cNvPicPr>
          <p:nvPr/>
        </p:nvPicPr>
        <p:blipFill>
          <a:blip r:embed="rId3" cstate="print">
            <a:lum contrast="10000"/>
          </a:blip>
          <a:srcRect/>
          <a:stretch>
            <a:fillRect/>
          </a:stretch>
        </p:blipFill>
        <p:spPr bwMode="auto">
          <a:xfrm>
            <a:off x="2797345" y="560962"/>
            <a:ext cx="1977851" cy="3381487"/>
          </a:xfrm>
          <a:prstGeom prst="rect">
            <a:avLst/>
          </a:prstGeom>
          <a:noFill/>
        </p:spPr>
      </p:pic>
      <p:pic>
        <p:nvPicPr>
          <p:cNvPr id="1029" name="Picture 5" descr="C:\★佐藤フォルダー\●NetShop\●カラーミー\PSD\背景無\花持ち上げ1.jpg"/>
          <p:cNvPicPr>
            <a:picLocks noChangeAspect="1" noChangeArrowheads="1"/>
          </p:cNvPicPr>
          <p:nvPr/>
        </p:nvPicPr>
        <p:blipFill>
          <a:blip r:embed="rId4" cstate="print"/>
          <a:srcRect/>
          <a:stretch>
            <a:fillRect/>
          </a:stretch>
        </p:blipFill>
        <p:spPr bwMode="auto">
          <a:xfrm>
            <a:off x="7918468" y="131710"/>
            <a:ext cx="2395458" cy="3807784"/>
          </a:xfrm>
          <a:prstGeom prst="rect">
            <a:avLst/>
          </a:prstGeom>
          <a:noFill/>
        </p:spPr>
      </p:pic>
      <p:pic>
        <p:nvPicPr>
          <p:cNvPr id="1030" name="Picture 6" descr="C:\★佐藤フォルダー\●NetShop\●カラーミー\PSD\背景無\アマビリス　２Ｆ　18輪.jpg"/>
          <p:cNvPicPr>
            <a:picLocks noChangeAspect="1" noChangeArrowheads="1"/>
          </p:cNvPicPr>
          <p:nvPr/>
        </p:nvPicPr>
        <p:blipFill>
          <a:blip r:embed="rId5" cstate="print"/>
          <a:srcRect/>
          <a:stretch>
            <a:fillRect/>
          </a:stretch>
        </p:blipFill>
        <p:spPr bwMode="auto">
          <a:xfrm>
            <a:off x="2647388" y="5632437"/>
            <a:ext cx="2342122" cy="2882808"/>
          </a:xfrm>
          <a:prstGeom prst="rect">
            <a:avLst/>
          </a:prstGeom>
          <a:noFill/>
        </p:spPr>
      </p:pic>
      <p:pic>
        <p:nvPicPr>
          <p:cNvPr id="1031" name="Picture 7" descr="C:\★佐藤フォルダー\●NetShop\●カラーミー\PSD\背景無\アマビリス　３Ｆ　27輪.jpg"/>
          <p:cNvPicPr>
            <a:picLocks noChangeAspect="1" noChangeArrowheads="1"/>
          </p:cNvPicPr>
          <p:nvPr/>
        </p:nvPicPr>
        <p:blipFill>
          <a:blip r:embed="rId6" cstate="print"/>
          <a:srcRect/>
          <a:stretch>
            <a:fillRect/>
          </a:stretch>
        </p:blipFill>
        <p:spPr bwMode="auto">
          <a:xfrm>
            <a:off x="5132386" y="5275246"/>
            <a:ext cx="2511661" cy="3240000"/>
          </a:xfrm>
          <a:prstGeom prst="rect">
            <a:avLst/>
          </a:prstGeom>
          <a:noFill/>
        </p:spPr>
      </p:pic>
      <p:pic>
        <p:nvPicPr>
          <p:cNvPr id="2" name="Picture 2" descr="C:\★佐藤フォルダー\●外商販売\配布資料2017\花持ち上げ3.jpg"/>
          <p:cNvPicPr>
            <a:picLocks noChangeAspect="1" noChangeArrowheads="1"/>
          </p:cNvPicPr>
          <p:nvPr/>
        </p:nvPicPr>
        <p:blipFill>
          <a:blip r:embed="rId7" cstate="print"/>
          <a:srcRect/>
          <a:stretch>
            <a:fillRect/>
          </a:stretch>
        </p:blipFill>
        <p:spPr bwMode="auto">
          <a:xfrm>
            <a:off x="7688576" y="5132370"/>
            <a:ext cx="2730222" cy="3240000"/>
          </a:xfrm>
          <a:prstGeom prst="rect">
            <a:avLst/>
          </a:prstGeom>
          <a:noFill/>
        </p:spPr>
      </p:pic>
      <p:sp>
        <p:nvSpPr>
          <p:cNvPr id="13" name="テキスト ボックス 12"/>
          <p:cNvSpPr txBox="1"/>
          <p:nvPr/>
        </p:nvSpPr>
        <p:spPr>
          <a:xfrm>
            <a:off x="8139007" y="8736054"/>
            <a:ext cx="2279791" cy="707886"/>
          </a:xfrm>
          <a:prstGeom prst="rect">
            <a:avLst/>
          </a:prstGeom>
          <a:noFill/>
        </p:spPr>
        <p:txBody>
          <a:bodyPr wrap="none" rtlCol="0">
            <a:spAutoFit/>
          </a:bodyPr>
          <a:lstStyle/>
          <a:p>
            <a:pPr algn="ctr"/>
            <a:r>
              <a:rPr kumimoji="1" lang="ja-JP" altLang="en-US" sz="2000" dirty="0">
                <a:latin typeface="Meiryo UI" pitchFamily="50" charset="-128"/>
                <a:ea typeface="Meiryo UI" pitchFamily="50" charset="-128"/>
              </a:rPr>
              <a:t>カウンター</a:t>
            </a:r>
            <a:r>
              <a:rPr lang="ja-JP" altLang="en-US" sz="2000" dirty="0">
                <a:latin typeface="Meiryo UI" pitchFamily="50" charset="-128"/>
                <a:ea typeface="Meiryo UI" pitchFamily="50" charset="-128"/>
              </a:rPr>
              <a:t>や棚</a:t>
            </a:r>
            <a:r>
              <a:rPr kumimoji="1" lang="ja-JP" altLang="en-US" sz="2000" dirty="0">
                <a:latin typeface="Meiryo UI" pitchFamily="50" charset="-128"/>
                <a:ea typeface="Meiryo UI" pitchFamily="50" charset="-128"/>
              </a:rPr>
              <a:t>の上に</a:t>
            </a:r>
            <a:endParaRPr kumimoji="1" lang="en-US" altLang="ja-JP" sz="2000" dirty="0">
              <a:latin typeface="Meiryo UI" pitchFamily="50" charset="-128"/>
              <a:ea typeface="Meiryo UI" pitchFamily="50" charset="-128"/>
            </a:endParaRPr>
          </a:p>
          <a:p>
            <a:pPr algn="ctr"/>
            <a:r>
              <a:rPr lang="ja-JP" altLang="en-US" sz="2000" dirty="0">
                <a:latin typeface="Meiryo UI" pitchFamily="50" charset="-128"/>
                <a:ea typeface="Meiryo UI" pitchFamily="50" charset="-128"/>
              </a:rPr>
              <a:t>ポンッと</a:t>
            </a:r>
            <a:r>
              <a:rPr kumimoji="1" lang="ja-JP" altLang="en-US" sz="2000" dirty="0">
                <a:latin typeface="Meiryo UI" pitchFamily="50" charset="-128"/>
                <a:ea typeface="Meiryo UI" pitchFamily="50" charset="-128"/>
              </a:rPr>
              <a:t>飾れるサイズ</a:t>
            </a:r>
          </a:p>
        </p:txBody>
      </p:sp>
      <p:sp>
        <p:nvSpPr>
          <p:cNvPr id="15" name="テキスト ボックス 14"/>
          <p:cNvSpPr txBox="1"/>
          <p:nvPr/>
        </p:nvSpPr>
        <p:spPr>
          <a:xfrm>
            <a:off x="327803" y="1098805"/>
            <a:ext cx="2018501" cy="461665"/>
          </a:xfrm>
          <a:prstGeom prst="rect">
            <a:avLst/>
          </a:prstGeom>
          <a:noFill/>
        </p:spPr>
        <p:txBody>
          <a:bodyPr wrap="none" rtlCol="0">
            <a:spAutoFit/>
          </a:bodyPr>
          <a:lstStyle/>
          <a:p>
            <a:r>
              <a:rPr kumimoji="1" lang="ja-JP" altLang="en-US" sz="2400" b="1" dirty="0">
                <a:solidFill>
                  <a:srgbClr val="049E4D"/>
                </a:solidFill>
                <a:latin typeface="Meiryo UI" pitchFamily="50" charset="-128"/>
                <a:ea typeface="Meiryo UI" pitchFamily="50" charset="-128"/>
              </a:rPr>
              <a:t>胡蝶蘭 </a:t>
            </a:r>
            <a:r>
              <a:rPr kumimoji="1" lang="en-US" altLang="ja-JP" sz="2400" b="1" dirty="0">
                <a:solidFill>
                  <a:srgbClr val="049E4D"/>
                </a:solidFill>
                <a:latin typeface="Meiryo UI" pitchFamily="50" charset="-128"/>
                <a:ea typeface="Meiryo UI" pitchFamily="50" charset="-128"/>
              </a:rPr>
              <a:t>2</a:t>
            </a:r>
            <a:r>
              <a:rPr kumimoji="1" lang="ja-JP" altLang="en-US" sz="2400" b="1" dirty="0">
                <a:solidFill>
                  <a:srgbClr val="049E4D"/>
                </a:solidFill>
                <a:latin typeface="Meiryo UI" pitchFamily="50" charset="-128"/>
                <a:ea typeface="Meiryo UI" pitchFamily="50" charset="-128"/>
              </a:rPr>
              <a:t>本立</a:t>
            </a:r>
          </a:p>
        </p:txBody>
      </p:sp>
      <p:sp>
        <p:nvSpPr>
          <p:cNvPr id="17" name="テキスト ボックス 16"/>
          <p:cNvSpPr txBox="1"/>
          <p:nvPr/>
        </p:nvSpPr>
        <p:spPr>
          <a:xfrm>
            <a:off x="344250" y="1743723"/>
            <a:ext cx="2287806" cy="2031325"/>
          </a:xfrm>
          <a:prstGeom prst="rect">
            <a:avLst/>
          </a:prstGeom>
          <a:noFill/>
        </p:spPr>
        <p:txBody>
          <a:bodyPr wrap="none" rtlCol="0">
            <a:spAutoFit/>
          </a:bodyPr>
          <a:lstStyle/>
          <a:p>
            <a:r>
              <a:rPr kumimoji="1" lang="ja-JP" altLang="en-US" sz="1800" dirty="0">
                <a:latin typeface="Meiryo UI" pitchFamily="50" charset="-128"/>
                <a:ea typeface="Meiryo UI" pitchFamily="50" charset="-128"/>
              </a:rPr>
              <a:t>飲食店や美容室、</a:t>
            </a:r>
            <a:endParaRPr kumimoji="1" lang="en-US" altLang="ja-JP" sz="1800" dirty="0">
              <a:latin typeface="Meiryo UI" pitchFamily="50" charset="-128"/>
              <a:ea typeface="Meiryo UI" pitchFamily="50" charset="-128"/>
            </a:endParaRPr>
          </a:p>
          <a:p>
            <a:r>
              <a:rPr lang="ja-JP" altLang="en-US" sz="1800" dirty="0">
                <a:latin typeface="Meiryo UI" pitchFamily="50" charset="-128"/>
                <a:ea typeface="Meiryo UI" pitchFamily="50" charset="-128"/>
              </a:rPr>
              <a:t>空間が限られている</a:t>
            </a:r>
            <a:endParaRPr lang="en-US" altLang="ja-JP" sz="1800" dirty="0">
              <a:latin typeface="Meiryo UI" pitchFamily="50" charset="-128"/>
              <a:ea typeface="Meiryo UI" pitchFamily="50" charset="-128"/>
            </a:endParaRPr>
          </a:p>
          <a:p>
            <a:r>
              <a:rPr lang="ja-JP" altLang="en-US" sz="1800" dirty="0">
                <a:latin typeface="Meiryo UI" pitchFamily="50" charset="-128"/>
                <a:ea typeface="Meiryo UI" pitchFamily="50" charset="-128"/>
              </a:rPr>
              <a:t>場合にオススメです！</a:t>
            </a:r>
            <a:endParaRPr lang="en-US" altLang="ja-JP" sz="1800" dirty="0">
              <a:latin typeface="Meiryo UI" pitchFamily="50" charset="-128"/>
              <a:ea typeface="Meiryo UI" pitchFamily="50" charset="-128"/>
            </a:endParaRPr>
          </a:p>
          <a:p>
            <a:endParaRPr kumimoji="1" lang="en-US" altLang="ja-JP" sz="1800" dirty="0">
              <a:latin typeface="Meiryo UI" pitchFamily="50" charset="-128"/>
              <a:ea typeface="Meiryo UI" pitchFamily="50" charset="-128"/>
            </a:endParaRPr>
          </a:p>
          <a:p>
            <a:r>
              <a:rPr lang="ja-JP" altLang="en-US" sz="1800" dirty="0">
                <a:latin typeface="Meiryo UI" pitchFamily="50" charset="-128"/>
                <a:ea typeface="Meiryo UI" pitchFamily="50" charset="-128"/>
              </a:rPr>
              <a:t>横幅はスリムですが、</a:t>
            </a:r>
            <a:endParaRPr lang="en-US" altLang="ja-JP" sz="1800" dirty="0">
              <a:latin typeface="Meiryo UI" pitchFamily="50" charset="-128"/>
              <a:ea typeface="Meiryo UI" pitchFamily="50" charset="-128"/>
            </a:endParaRPr>
          </a:p>
          <a:p>
            <a:r>
              <a:rPr kumimoji="1" lang="ja-JP" altLang="en-US" sz="1800" dirty="0">
                <a:latin typeface="Meiryo UI" pitchFamily="50" charset="-128"/>
                <a:ea typeface="Meiryo UI" pitchFamily="50" charset="-128"/>
              </a:rPr>
              <a:t>高さがあり胡蝶蘭の</a:t>
            </a:r>
            <a:endParaRPr kumimoji="1" lang="en-US" altLang="ja-JP" sz="1800" dirty="0">
              <a:latin typeface="Meiryo UI" pitchFamily="50" charset="-128"/>
              <a:ea typeface="Meiryo UI" pitchFamily="50" charset="-128"/>
            </a:endParaRPr>
          </a:p>
          <a:p>
            <a:r>
              <a:rPr kumimoji="1" lang="ja-JP" altLang="en-US" sz="1800" dirty="0">
                <a:latin typeface="Meiryo UI" pitchFamily="50" charset="-128"/>
                <a:ea typeface="Meiryo UI" pitchFamily="50" charset="-128"/>
              </a:rPr>
              <a:t>豪華さを備えています。</a:t>
            </a:r>
          </a:p>
        </p:txBody>
      </p:sp>
      <p:sp>
        <p:nvSpPr>
          <p:cNvPr id="16" name="テキスト ボックス 15"/>
          <p:cNvSpPr txBox="1"/>
          <p:nvPr/>
        </p:nvSpPr>
        <p:spPr>
          <a:xfrm>
            <a:off x="346040" y="3846486"/>
            <a:ext cx="2441694" cy="769441"/>
          </a:xfrm>
          <a:prstGeom prst="rect">
            <a:avLst/>
          </a:prstGeom>
          <a:noFill/>
        </p:spPr>
        <p:txBody>
          <a:bodyPr wrap="none" rtlCol="0">
            <a:spAutoFit/>
          </a:bodyPr>
          <a:lstStyle/>
          <a:p>
            <a:r>
              <a:rPr kumimoji="1" lang="ja-JP" altLang="en-US" sz="2200" dirty="0">
                <a:solidFill>
                  <a:srgbClr val="FF0000"/>
                </a:solidFill>
                <a:latin typeface="ARマーカー体E" pitchFamily="49" charset="-128"/>
                <a:ea typeface="ARマーカー体E" pitchFamily="49" charset="-128"/>
              </a:rPr>
              <a:t>省スペースに</a:t>
            </a:r>
            <a:endParaRPr kumimoji="1" lang="en-US" altLang="ja-JP" sz="2200" dirty="0">
              <a:solidFill>
                <a:srgbClr val="FF0000"/>
              </a:solidFill>
              <a:latin typeface="ARマーカー体E" pitchFamily="49" charset="-128"/>
              <a:ea typeface="ARマーカー体E" pitchFamily="49" charset="-128"/>
            </a:endParaRPr>
          </a:p>
          <a:p>
            <a:r>
              <a:rPr lang="ja-JP" altLang="en-US" sz="2200" dirty="0">
                <a:solidFill>
                  <a:srgbClr val="FF0000"/>
                </a:solidFill>
                <a:latin typeface="ARマーカー体E" pitchFamily="49" charset="-128"/>
                <a:ea typeface="ARマーカー体E" pitchFamily="49" charset="-128"/>
              </a:rPr>
              <a:t>　オススメです！</a:t>
            </a:r>
            <a:endParaRPr kumimoji="1" lang="ja-JP" altLang="en-US" sz="2200" dirty="0">
              <a:solidFill>
                <a:srgbClr val="FF0000"/>
              </a:solidFill>
              <a:latin typeface="ARマーカー体E" pitchFamily="49" charset="-128"/>
              <a:ea typeface="ARマーカー体E" pitchFamily="49" charset="-128"/>
            </a:endParaRPr>
          </a:p>
        </p:txBody>
      </p:sp>
      <p:sp>
        <p:nvSpPr>
          <p:cNvPr id="18" name="テキスト ボックス 17"/>
          <p:cNvSpPr txBox="1"/>
          <p:nvPr/>
        </p:nvSpPr>
        <p:spPr>
          <a:xfrm>
            <a:off x="346040" y="6229230"/>
            <a:ext cx="2278188" cy="2308324"/>
          </a:xfrm>
          <a:prstGeom prst="rect">
            <a:avLst/>
          </a:prstGeom>
          <a:noFill/>
        </p:spPr>
        <p:txBody>
          <a:bodyPr wrap="none" rtlCol="0">
            <a:spAutoFit/>
          </a:bodyPr>
          <a:lstStyle/>
          <a:p>
            <a:r>
              <a:rPr kumimoji="1" lang="ja-JP" altLang="en-US" sz="1800" dirty="0">
                <a:latin typeface="Meiryo UI" pitchFamily="50" charset="-128"/>
                <a:ea typeface="Meiryo UI" pitchFamily="50" charset="-128"/>
              </a:rPr>
              <a:t>コンパクトで飾りやすく、</a:t>
            </a:r>
            <a:endParaRPr kumimoji="1" lang="en-US" altLang="ja-JP" sz="1800" dirty="0">
              <a:latin typeface="Meiryo UI" pitchFamily="50" charset="-128"/>
              <a:ea typeface="Meiryo UI" pitchFamily="50" charset="-128"/>
            </a:endParaRPr>
          </a:p>
          <a:p>
            <a:r>
              <a:rPr lang="ja-JP" altLang="en-US" sz="1800" dirty="0">
                <a:latin typeface="Meiryo UI" pitchFamily="50" charset="-128"/>
                <a:ea typeface="Meiryo UI" pitchFamily="50" charset="-128"/>
              </a:rPr>
              <a:t>持ち運びやすいです。</a:t>
            </a:r>
            <a:endParaRPr kumimoji="1" lang="en-US" altLang="ja-JP" sz="1800" dirty="0">
              <a:latin typeface="Meiryo UI" pitchFamily="50" charset="-128"/>
              <a:ea typeface="Meiryo UI" pitchFamily="50" charset="-128"/>
            </a:endParaRPr>
          </a:p>
          <a:p>
            <a:r>
              <a:rPr kumimoji="1" lang="ja-JP" altLang="en-US" sz="1800" dirty="0">
                <a:latin typeface="Meiryo UI" pitchFamily="50" charset="-128"/>
                <a:ea typeface="Meiryo UI" pitchFamily="50" charset="-128"/>
              </a:rPr>
              <a:t>個人のご自宅など</a:t>
            </a:r>
            <a:endParaRPr kumimoji="1" lang="en-US" altLang="ja-JP" sz="1800" dirty="0">
              <a:latin typeface="Meiryo UI" pitchFamily="50" charset="-128"/>
              <a:ea typeface="Meiryo UI" pitchFamily="50" charset="-128"/>
            </a:endParaRPr>
          </a:p>
          <a:p>
            <a:r>
              <a:rPr lang="ja-JP" altLang="en-US" sz="1800" dirty="0">
                <a:latin typeface="Meiryo UI" pitchFamily="50" charset="-128"/>
                <a:ea typeface="Meiryo UI" pitchFamily="50" charset="-128"/>
              </a:rPr>
              <a:t>にオススメです！</a:t>
            </a:r>
            <a:endParaRPr lang="en-US" altLang="ja-JP" sz="1800" dirty="0">
              <a:latin typeface="Meiryo UI" pitchFamily="50" charset="-128"/>
              <a:ea typeface="Meiryo UI" pitchFamily="50" charset="-128"/>
            </a:endParaRPr>
          </a:p>
          <a:p>
            <a:endParaRPr kumimoji="1" lang="en-US" altLang="ja-JP" sz="1800" dirty="0">
              <a:latin typeface="Meiryo UI" pitchFamily="50" charset="-128"/>
              <a:ea typeface="Meiryo UI" pitchFamily="50" charset="-128"/>
            </a:endParaRPr>
          </a:p>
          <a:p>
            <a:r>
              <a:rPr lang="ja-JP" altLang="en-US" sz="1800" dirty="0">
                <a:latin typeface="Meiryo UI" pitchFamily="50" charset="-128"/>
                <a:ea typeface="Meiryo UI" pitchFamily="50" charset="-128"/>
              </a:rPr>
              <a:t>コンパクトでご挨拶に</a:t>
            </a:r>
            <a:endParaRPr lang="en-US" altLang="ja-JP" sz="1800" dirty="0">
              <a:latin typeface="Meiryo UI" pitchFamily="50" charset="-128"/>
              <a:ea typeface="Meiryo UI" pitchFamily="50" charset="-128"/>
            </a:endParaRPr>
          </a:p>
          <a:p>
            <a:r>
              <a:rPr kumimoji="1" lang="ja-JP" altLang="en-US" sz="1800" dirty="0">
                <a:latin typeface="Meiryo UI" pitchFamily="50" charset="-128"/>
                <a:ea typeface="Meiryo UI" pitchFamily="50" charset="-128"/>
              </a:rPr>
              <a:t>お伺いする際の手土産</a:t>
            </a:r>
            <a:endParaRPr kumimoji="1" lang="en-US" altLang="ja-JP" sz="1800" dirty="0">
              <a:latin typeface="Meiryo UI" pitchFamily="50" charset="-128"/>
              <a:ea typeface="Meiryo UI" pitchFamily="50" charset="-128"/>
            </a:endParaRPr>
          </a:p>
          <a:p>
            <a:r>
              <a:rPr lang="ja-JP" altLang="en-US" sz="1800" dirty="0">
                <a:latin typeface="Meiryo UI" pitchFamily="50" charset="-128"/>
                <a:ea typeface="Meiryo UI" pitchFamily="50" charset="-128"/>
              </a:rPr>
              <a:t>としても人気です！</a:t>
            </a:r>
            <a:endParaRPr kumimoji="1" lang="ja-JP" altLang="en-US" sz="1800" dirty="0">
              <a:latin typeface="Meiryo UI" pitchFamily="50" charset="-128"/>
              <a:ea typeface="Meiryo UI" pitchFamily="50" charset="-128"/>
            </a:endParaRPr>
          </a:p>
        </p:txBody>
      </p:sp>
      <p:sp>
        <p:nvSpPr>
          <p:cNvPr id="19" name="テキスト ボックス 18"/>
          <p:cNvSpPr txBox="1"/>
          <p:nvPr/>
        </p:nvSpPr>
        <p:spPr>
          <a:xfrm>
            <a:off x="274602" y="8561394"/>
            <a:ext cx="2441694" cy="769441"/>
          </a:xfrm>
          <a:prstGeom prst="rect">
            <a:avLst/>
          </a:prstGeom>
          <a:noFill/>
        </p:spPr>
        <p:txBody>
          <a:bodyPr wrap="none" rtlCol="0">
            <a:spAutoFit/>
          </a:bodyPr>
          <a:lstStyle/>
          <a:p>
            <a:r>
              <a:rPr lang="ja-JP" altLang="en-US" sz="2200" dirty="0">
                <a:solidFill>
                  <a:srgbClr val="FF0000"/>
                </a:solidFill>
                <a:latin typeface="ARマーカー体E" pitchFamily="49" charset="-128"/>
                <a:ea typeface="ARマーカー体E" pitchFamily="49" charset="-128"/>
              </a:rPr>
              <a:t>個人的な</a:t>
            </a:r>
            <a:endParaRPr lang="en-US" altLang="ja-JP" sz="2200" dirty="0">
              <a:solidFill>
                <a:srgbClr val="FF0000"/>
              </a:solidFill>
              <a:latin typeface="ARマーカー体E" pitchFamily="49" charset="-128"/>
              <a:ea typeface="ARマーカー体E" pitchFamily="49" charset="-128"/>
            </a:endParaRPr>
          </a:p>
          <a:p>
            <a:r>
              <a:rPr lang="ja-JP" altLang="en-US" sz="2200" dirty="0">
                <a:solidFill>
                  <a:srgbClr val="FF0000"/>
                </a:solidFill>
                <a:latin typeface="ARマーカー体E" pitchFamily="49" charset="-128"/>
                <a:ea typeface="ARマーカー体E" pitchFamily="49" charset="-128"/>
              </a:rPr>
              <a:t>　プレゼントにも</a:t>
            </a:r>
            <a:endParaRPr kumimoji="1" lang="ja-JP" altLang="en-US" sz="2200" dirty="0">
              <a:solidFill>
                <a:srgbClr val="FF0000"/>
              </a:solidFill>
              <a:latin typeface="ARマーカー体E" pitchFamily="49" charset="-128"/>
              <a:ea typeface="ARマーカー体E" pitchFamily="49" charset="-128"/>
            </a:endParaRPr>
          </a:p>
        </p:txBody>
      </p:sp>
      <p:sp>
        <p:nvSpPr>
          <p:cNvPr id="20" name="テキスト ボックス 19"/>
          <p:cNvSpPr txBox="1"/>
          <p:nvPr/>
        </p:nvSpPr>
        <p:spPr>
          <a:xfrm>
            <a:off x="488916" y="5553251"/>
            <a:ext cx="1899879" cy="461665"/>
          </a:xfrm>
          <a:prstGeom prst="rect">
            <a:avLst/>
          </a:prstGeom>
          <a:noFill/>
        </p:spPr>
        <p:txBody>
          <a:bodyPr wrap="none" rtlCol="0">
            <a:spAutoFit/>
          </a:bodyPr>
          <a:lstStyle/>
          <a:p>
            <a:r>
              <a:rPr kumimoji="1" lang="ja-JP" altLang="en-US" sz="2400" b="1" dirty="0">
                <a:solidFill>
                  <a:srgbClr val="049E4D"/>
                </a:solidFill>
                <a:latin typeface="Meiryo UI" pitchFamily="50" charset="-128"/>
                <a:ea typeface="Meiryo UI" pitchFamily="50" charset="-128"/>
              </a:rPr>
              <a:t>胡蝶蘭 ミディ</a:t>
            </a:r>
          </a:p>
        </p:txBody>
      </p:sp>
      <p:sp>
        <p:nvSpPr>
          <p:cNvPr id="21" name="テキスト ボックス 20"/>
          <p:cNvSpPr txBox="1"/>
          <p:nvPr/>
        </p:nvSpPr>
        <p:spPr>
          <a:xfrm>
            <a:off x="7918468" y="4132238"/>
            <a:ext cx="2606804" cy="707886"/>
          </a:xfrm>
          <a:prstGeom prst="rect">
            <a:avLst/>
          </a:prstGeom>
          <a:noFill/>
        </p:spPr>
        <p:txBody>
          <a:bodyPr wrap="none" rtlCol="0">
            <a:spAutoFit/>
          </a:bodyPr>
          <a:lstStyle/>
          <a:p>
            <a:pPr algn="ctr"/>
            <a:r>
              <a:rPr kumimoji="1" lang="ja-JP" altLang="en-US" sz="2000" dirty="0">
                <a:latin typeface="Meiryo UI" pitchFamily="50" charset="-128"/>
                <a:ea typeface="Meiryo UI" pitchFamily="50" charset="-128"/>
              </a:rPr>
              <a:t>法人から個人まで</a:t>
            </a:r>
            <a:endParaRPr kumimoji="1" lang="en-US" altLang="ja-JP" sz="2000" dirty="0">
              <a:latin typeface="Meiryo UI" pitchFamily="50" charset="-128"/>
              <a:ea typeface="Meiryo UI" pitchFamily="50" charset="-128"/>
            </a:endParaRPr>
          </a:p>
          <a:p>
            <a:pPr algn="ctr"/>
            <a:r>
              <a:rPr kumimoji="1" lang="ja-JP" altLang="en-US" sz="2000" dirty="0">
                <a:latin typeface="Meiryo UI" pitchFamily="50" charset="-128"/>
                <a:ea typeface="Meiryo UI" pitchFamily="50" charset="-128"/>
              </a:rPr>
              <a:t>様々なご用途で人気！</a:t>
            </a:r>
          </a:p>
        </p:txBody>
      </p:sp>
      <p:pic>
        <p:nvPicPr>
          <p:cNvPr id="4" name="Picture 2" descr="C:\★佐藤フォルダー\●外商販売\配布資料2017\札書 木札（別売）.jpg"/>
          <p:cNvPicPr>
            <a:picLocks noChangeAspect="1" noChangeArrowheads="1"/>
          </p:cNvPicPr>
          <p:nvPr/>
        </p:nvPicPr>
        <p:blipFill>
          <a:blip r:embed="rId8" cstate="print"/>
          <a:srcRect/>
          <a:stretch>
            <a:fillRect/>
          </a:stretch>
        </p:blipFill>
        <p:spPr bwMode="auto">
          <a:xfrm>
            <a:off x="1917676" y="9990154"/>
            <a:ext cx="7258824" cy="5132371"/>
          </a:xfrm>
          <a:prstGeom prst="rect">
            <a:avLst/>
          </a:prstGeom>
          <a:noFill/>
        </p:spPr>
      </p:pic>
      <p:sp>
        <p:nvSpPr>
          <p:cNvPr id="22" name="テキスト ボックス 21"/>
          <p:cNvSpPr txBox="1"/>
          <p:nvPr/>
        </p:nvSpPr>
        <p:spPr>
          <a:xfrm>
            <a:off x="2898428" y="3960862"/>
            <a:ext cx="1936749" cy="1292662"/>
          </a:xfrm>
          <a:prstGeom prst="rect">
            <a:avLst/>
          </a:prstGeom>
          <a:noFill/>
        </p:spPr>
        <p:txBody>
          <a:bodyPr wrap="none" rtlCol="0">
            <a:spAutoFit/>
          </a:bodyPr>
          <a:lstStyle/>
          <a:p>
            <a:pPr algn="ctr"/>
            <a:r>
              <a:rPr kumimoji="1" lang="ja-JP" altLang="en-US" sz="1600" dirty="0">
                <a:latin typeface="Meiryo UI" pitchFamily="50" charset="-128"/>
                <a:ea typeface="Meiryo UI" pitchFamily="50" charset="-128"/>
              </a:rPr>
              <a:t>胡蝶蘭 </a:t>
            </a:r>
            <a:r>
              <a:rPr lang="ja-JP" altLang="en-US" sz="1600" dirty="0">
                <a:latin typeface="Meiryo UI" pitchFamily="50" charset="-128"/>
                <a:ea typeface="Meiryo UI" pitchFamily="50" charset="-128"/>
              </a:rPr>
              <a:t>大輪 </a:t>
            </a:r>
            <a:r>
              <a:rPr lang="en-US" altLang="ja-JP" sz="1600" dirty="0" smtClean="0">
                <a:latin typeface="Meiryo UI" pitchFamily="50" charset="-128"/>
                <a:ea typeface="Meiryo UI" pitchFamily="50" charset="-128"/>
              </a:rPr>
              <a:t>2</a:t>
            </a:r>
            <a:r>
              <a:rPr lang="ja-JP" altLang="en-US" sz="1600" dirty="0" smtClean="0">
                <a:latin typeface="Meiryo UI" pitchFamily="50" charset="-128"/>
                <a:ea typeface="Meiryo UI" pitchFamily="50" charset="-128"/>
              </a:rPr>
              <a:t>本立</a:t>
            </a:r>
            <a:endParaRPr lang="en-US" altLang="ja-JP" sz="1600" dirty="0">
              <a:latin typeface="Meiryo UI" pitchFamily="50" charset="-128"/>
              <a:ea typeface="Meiryo UI" pitchFamily="50" charset="-128"/>
            </a:endParaRPr>
          </a:p>
          <a:p>
            <a:pPr algn="ctr"/>
            <a:r>
              <a:rPr kumimoji="1" lang="ja-JP" altLang="en-US" sz="1600" dirty="0">
                <a:latin typeface="Meiryo UI" pitchFamily="50" charset="-128"/>
                <a:ea typeface="Meiryo UI" pitchFamily="50" charset="-128"/>
              </a:rPr>
              <a:t>白 </a:t>
            </a:r>
            <a:r>
              <a:rPr kumimoji="1" lang="en-US" altLang="ja-JP" sz="1600" dirty="0" smtClean="0">
                <a:latin typeface="Meiryo UI" pitchFamily="50" charset="-128"/>
                <a:ea typeface="Meiryo UI" pitchFamily="50" charset="-128"/>
              </a:rPr>
              <a:t>18</a:t>
            </a:r>
            <a:r>
              <a:rPr kumimoji="1" lang="ja-JP" altLang="en-US" sz="1600" dirty="0" smtClean="0">
                <a:latin typeface="Meiryo UI" pitchFamily="50" charset="-128"/>
                <a:ea typeface="Meiryo UI" pitchFamily="50" charset="-128"/>
              </a:rPr>
              <a:t>輪</a:t>
            </a:r>
            <a:endParaRPr kumimoji="1" lang="en-US" altLang="ja-JP" sz="1600" dirty="0" smtClean="0">
              <a:latin typeface="Meiryo UI" pitchFamily="50" charset="-128"/>
              <a:ea typeface="Meiryo UI" pitchFamily="50" charset="-128"/>
            </a:endParaRPr>
          </a:p>
          <a:p>
            <a:pPr algn="ctr"/>
            <a:endParaRPr kumimoji="1" lang="en-US" altLang="ja-JP" sz="1600" dirty="0">
              <a:latin typeface="Meiryo UI" pitchFamily="50" charset="-128"/>
              <a:ea typeface="Meiryo UI" pitchFamily="50" charset="-128"/>
            </a:endParaRPr>
          </a:p>
          <a:p>
            <a:pPr algn="ctr"/>
            <a:endParaRPr kumimoji="1" lang="en-US" altLang="ja-JP" sz="1600" dirty="0" smtClean="0">
              <a:latin typeface="Meiryo UI" pitchFamily="50" charset="-128"/>
              <a:ea typeface="Meiryo UI" pitchFamily="50" charset="-128"/>
            </a:endParaRPr>
          </a:p>
          <a:p>
            <a:pPr algn="ctr"/>
            <a:r>
              <a:rPr kumimoji="1" lang="en-US" altLang="ja-JP" sz="1400" dirty="0" smtClean="0">
                <a:latin typeface="Meiryo UI" pitchFamily="50" charset="-128"/>
                <a:ea typeface="Meiryo UI" pitchFamily="50" charset="-128"/>
              </a:rPr>
              <a:t>(</a:t>
            </a:r>
            <a:r>
              <a:rPr kumimoji="1" lang="ja-JP" altLang="en-US" sz="1400" dirty="0" smtClean="0">
                <a:latin typeface="Meiryo UI" pitchFamily="50" charset="-128"/>
                <a:ea typeface="Meiryo UI" pitchFamily="50" charset="-128"/>
              </a:rPr>
              <a:t>札</a:t>
            </a:r>
            <a:r>
              <a:rPr kumimoji="1" lang="ja-JP" altLang="en-US" sz="1400" dirty="0">
                <a:latin typeface="Meiryo UI" pitchFamily="50" charset="-128"/>
                <a:ea typeface="Meiryo UI" pitchFamily="50" charset="-128"/>
              </a:rPr>
              <a:t>・包装・配送料込み</a:t>
            </a:r>
            <a:r>
              <a:rPr kumimoji="1" lang="en-US" altLang="ja-JP" sz="1400" dirty="0">
                <a:latin typeface="Meiryo UI" pitchFamily="50" charset="-128"/>
                <a:ea typeface="Meiryo UI" pitchFamily="50" charset="-128"/>
              </a:rPr>
              <a:t>)</a:t>
            </a:r>
            <a:endParaRPr kumimoji="1" lang="ja-JP" altLang="en-US" sz="1400" dirty="0">
              <a:latin typeface="Meiryo UI" pitchFamily="50" charset="-128"/>
              <a:ea typeface="Meiryo UI" pitchFamily="50" charset="-128"/>
            </a:endParaRPr>
          </a:p>
        </p:txBody>
      </p:sp>
      <p:sp>
        <p:nvSpPr>
          <p:cNvPr id="23" name="テキスト ボックス 22"/>
          <p:cNvSpPr txBox="1"/>
          <p:nvPr/>
        </p:nvSpPr>
        <p:spPr>
          <a:xfrm>
            <a:off x="2863920" y="4517019"/>
            <a:ext cx="930062" cy="492443"/>
          </a:xfrm>
          <a:prstGeom prst="rect">
            <a:avLst/>
          </a:prstGeom>
          <a:noFill/>
        </p:spPr>
        <p:txBody>
          <a:bodyPr wrap="none" rtlCol="0">
            <a:spAutoFit/>
          </a:bodyPr>
          <a:lstStyle/>
          <a:p>
            <a:pPr algn="ctr"/>
            <a:r>
              <a:rPr lang="ja-JP" altLang="en-US" sz="1300" dirty="0" smtClean="0">
                <a:latin typeface="Meiryo UI" pitchFamily="50" charset="-128"/>
                <a:ea typeface="Meiryo UI" pitchFamily="50" charset="-128"/>
              </a:rPr>
              <a:t>通常価格</a:t>
            </a:r>
            <a:endParaRPr kumimoji="1" lang="en-US" altLang="ja-JP" sz="1300" dirty="0" smtClean="0">
              <a:latin typeface="Meiryo UI" pitchFamily="50" charset="-128"/>
              <a:ea typeface="Meiryo UI" pitchFamily="50" charset="-128"/>
            </a:endParaRPr>
          </a:p>
          <a:p>
            <a:pPr algn="ctr"/>
            <a:r>
              <a:rPr kumimoji="1" lang="en-US" altLang="ja-JP" sz="1300" u="sng" dirty="0" smtClean="0">
                <a:latin typeface="Meiryo UI" pitchFamily="50" charset="-128"/>
                <a:ea typeface="Meiryo UI" pitchFamily="50" charset="-128"/>
              </a:rPr>
              <a:t>11,000</a:t>
            </a:r>
            <a:r>
              <a:rPr kumimoji="1" lang="ja-JP" altLang="en-US" sz="1300" u="sng" dirty="0" smtClean="0">
                <a:latin typeface="Meiryo UI" pitchFamily="50" charset="-128"/>
                <a:ea typeface="Meiryo UI" pitchFamily="50" charset="-128"/>
              </a:rPr>
              <a:t>円</a:t>
            </a:r>
            <a:endParaRPr kumimoji="1" lang="en-US" altLang="ja-JP" sz="1300" u="sng" dirty="0" smtClean="0">
              <a:latin typeface="Meiryo UI" pitchFamily="50" charset="-128"/>
              <a:ea typeface="Meiryo UI" pitchFamily="50" charset="-128"/>
            </a:endParaRPr>
          </a:p>
        </p:txBody>
      </p:sp>
      <p:sp>
        <p:nvSpPr>
          <p:cNvPr id="24" name="テキスト ボックス 23"/>
          <p:cNvSpPr txBox="1"/>
          <p:nvPr/>
        </p:nvSpPr>
        <p:spPr>
          <a:xfrm>
            <a:off x="3939706" y="4517019"/>
            <a:ext cx="974946" cy="523220"/>
          </a:xfrm>
          <a:prstGeom prst="rect">
            <a:avLst/>
          </a:prstGeom>
          <a:noFill/>
        </p:spPr>
        <p:txBody>
          <a:bodyPr wrap="none" rtlCol="0">
            <a:spAutoFit/>
          </a:bodyPr>
          <a:lstStyle/>
          <a:p>
            <a:pPr algn="ctr"/>
            <a:r>
              <a:rPr lang="ja-JP" altLang="en-US" sz="1200" dirty="0" smtClean="0">
                <a:latin typeface="Meiryo UI" pitchFamily="50" charset="-128"/>
                <a:ea typeface="Meiryo UI" pitchFamily="50" charset="-128"/>
              </a:rPr>
              <a:t>割引価格</a:t>
            </a:r>
            <a:endParaRPr kumimoji="1" lang="en-US" altLang="ja-JP" sz="1200" dirty="0" smtClean="0">
              <a:latin typeface="Meiryo UI" pitchFamily="50" charset="-128"/>
              <a:ea typeface="Meiryo UI" pitchFamily="50" charset="-128"/>
            </a:endParaRPr>
          </a:p>
          <a:p>
            <a:pPr algn="ctr"/>
            <a:r>
              <a:rPr kumimoji="1" lang="en-US" altLang="ja-JP" sz="1600" u="sng" dirty="0" smtClean="0">
                <a:solidFill>
                  <a:srgbClr val="FF0000"/>
                </a:solidFill>
                <a:latin typeface="Meiryo UI" pitchFamily="50" charset="-128"/>
                <a:ea typeface="Meiryo UI" pitchFamily="50" charset="-128"/>
              </a:rPr>
              <a:t>9,350</a:t>
            </a:r>
            <a:r>
              <a:rPr kumimoji="1" lang="ja-JP" altLang="en-US" sz="1600" u="sng" dirty="0" smtClean="0">
                <a:solidFill>
                  <a:srgbClr val="FF0000"/>
                </a:solidFill>
                <a:latin typeface="Meiryo UI" pitchFamily="50" charset="-128"/>
                <a:ea typeface="Meiryo UI" pitchFamily="50" charset="-128"/>
              </a:rPr>
              <a:t>円</a:t>
            </a:r>
            <a:endParaRPr kumimoji="1" lang="en-US" altLang="ja-JP" sz="1600" u="sng" dirty="0" smtClean="0">
              <a:solidFill>
                <a:srgbClr val="FF0000"/>
              </a:solidFill>
              <a:latin typeface="Meiryo UI" pitchFamily="50" charset="-128"/>
              <a:ea typeface="Meiryo UI" pitchFamily="50" charset="-128"/>
            </a:endParaRPr>
          </a:p>
        </p:txBody>
      </p:sp>
      <p:sp>
        <p:nvSpPr>
          <p:cNvPr id="25" name="テキスト ボックス 24"/>
          <p:cNvSpPr txBox="1"/>
          <p:nvPr/>
        </p:nvSpPr>
        <p:spPr>
          <a:xfrm>
            <a:off x="5490716" y="3960862"/>
            <a:ext cx="1936749" cy="1292662"/>
          </a:xfrm>
          <a:prstGeom prst="rect">
            <a:avLst/>
          </a:prstGeom>
          <a:noFill/>
        </p:spPr>
        <p:txBody>
          <a:bodyPr wrap="none" rtlCol="0">
            <a:spAutoFit/>
          </a:bodyPr>
          <a:lstStyle/>
          <a:p>
            <a:pPr algn="ctr"/>
            <a:r>
              <a:rPr kumimoji="1" lang="ja-JP" altLang="en-US" sz="1600" dirty="0">
                <a:latin typeface="Meiryo UI" pitchFamily="50" charset="-128"/>
                <a:ea typeface="Meiryo UI" pitchFamily="50" charset="-128"/>
              </a:rPr>
              <a:t>胡蝶蘭 </a:t>
            </a:r>
            <a:r>
              <a:rPr lang="ja-JP" altLang="en-US" sz="1600" dirty="0">
                <a:latin typeface="Meiryo UI" pitchFamily="50" charset="-128"/>
                <a:ea typeface="Meiryo UI" pitchFamily="50" charset="-128"/>
              </a:rPr>
              <a:t>大輪 </a:t>
            </a:r>
            <a:r>
              <a:rPr lang="en-US" altLang="ja-JP" sz="1600" dirty="0" smtClean="0">
                <a:latin typeface="Meiryo UI" pitchFamily="50" charset="-128"/>
                <a:ea typeface="Meiryo UI" pitchFamily="50" charset="-128"/>
              </a:rPr>
              <a:t>2</a:t>
            </a:r>
            <a:r>
              <a:rPr lang="ja-JP" altLang="en-US" sz="1600" dirty="0" smtClean="0">
                <a:latin typeface="Meiryo UI" pitchFamily="50" charset="-128"/>
                <a:ea typeface="Meiryo UI" pitchFamily="50" charset="-128"/>
              </a:rPr>
              <a:t>本立</a:t>
            </a:r>
            <a:endParaRPr lang="en-US" altLang="ja-JP" sz="1600" dirty="0">
              <a:latin typeface="Meiryo UI" pitchFamily="50" charset="-128"/>
              <a:ea typeface="Meiryo UI" pitchFamily="50" charset="-128"/>
            </a:endParaRPr>
          </a:p>
          <a:p>
            <a:pPr algn="ctr"/>
            <a:r>
              <a:rPr kumimoji="1" lang="ja-JP" altLang="en-US" sz="1600" dirty="0" smtClean="0">
                <a:latin typeface="Meiryo UI" pitchFamily="50" charset="-128"/>
                <a:ea typeface="Meiryo UI" pitchFamily="50" charset="-128"/>
              </a:rPr>
              <a:t>ピンク </a:t>
            </a:r>
            <a:r>
              <a:rPr kumimoji="1" lang="en-US" altLang="ja-JP" sz="1600" dirty="0" smtClean="0">
                <a:latin typeface="Meiryo UI" pitchFamily="50" charset="-128"/>
                <a:ea typeface="Meiryo UI" pitchFamily="50" charset="-128"/>
              </a:rPr>
              <a:t>18</a:t>
            </a:r>
            <a:r>
              <a:rPr kumimoji="1" lang="ja-JP" altLang="en-US" sz="1600" dirty="0" smtClean="0">
                <a:latin typeface="Meiryo UI" pitchFamily="50" charset="-128"/>
                <a:ea typeface="Meiryo UI" pitchFamily="50" charset="-128"/>
              </a:rPr>
              <a:t>輪</a:t>
            </a:r>
            <a:endParaRPr kumimoji="1" lang="en-US" altLang="ja-JP" sz="1600" dirty="0" smtClean="0">
              <a:latin typeface="Meiryo UI" pitchFamily="50" charset="-128"/>
              <a:ea typeface="Meiryo UI" pitchFamily="50" charset="-128"/>
            </a:endParaRPr>
          </a:p>
          <a:p>
            <a:pPr algn="ctr"/>
            <a:endParaRPr kumimoji="1" lang="en-US" altLang="ja-JP" sz="1600" dirty="0">
              <a:latin typeface="Meiryo UI" pitchFamily="50" charset="-128"/>
              <a:ea typeface="Meiryo UI" pitchFamily="50" charset="-128"/>
            </a:endParaRPr>
          </a:p>
          <a:p>
            <a:pPr algn="ctr"/>
            <a:endParaRPr kumimoji="1" lang="en-US" altLang="ja-JP" sz="1600" dirty="0" smtClean="0">
              <a:latin typeface="Meiryo UI" pitchFamily="50" charset="-128"/>
              <a:ea typeface="Meiryo UI" pitchFamily="50" charset="-128"/>
            </a:endParaRPr>
          </a:p>
          <a:p>
            <a:pPr algn="ctr"/>
            <a:r>
              <a:rPr kumimoji="1" lang="en-US" altLang="ja-JP" sz="1400" dirty="0" smtClean="0">
                <a:latin typeface="Meiryo UI" pitchFamily="50" charset="-128"/>
                <a:ea typeface="Meiryo UI" pitchFamily="50" charset="-128"/>
              </a:rPr>
              <a:t>(</a:t>
            </a:r>
            <a:r>
              <a:rPr kumimoji="1" lang="ja-JP" altLang="en-US" sz="1400" dirty="0" smtClean="0">
                <a:latin typeface="Meiryo UI" pitchFamily="50" charset="-128"/>
                <a:ea typeface="Meiryo UI" pitchFamily="50" charset="-128"/>
              </a:rPr>
              <a:t>札</a:t>
            </a:r>
            <a:r>
              <a:rPr kumimoji="1" lang="ja-JP" altLang="en-US" sz="1400" dirty="0">
                <a:latin typeface="Meiryo UI" pitchFamily="50" charset="-128"/>
                <a:ea typeface="Meiryo UI" pitchFamily="50" charset="-128"/>
              </a:rPr>
              <a:t>・包装・配送料込み</a:t>
            </a:r>
            <a:r>
              <a:rPr kumimoji="1" lang="en-US" altLang="ja-JP" sz="1400" dirty="0">
                <a:latin typeface="Meiryo UI" pitchFamily="50" charset="-128"/>
                <a:ea typeface="Meiryo UI" pitchFamily="50" charset="-128"/>
              </a:rPr>
              <a:t>)</a:t>
            </a:r>
            <a:endParaRPr kumimoji="1" lang="ja-JP" altLang="en-US" sz="1400" dirty="0">
              <a:latin typeface="Meiryo UI" pitchFamily="50" charset="-128"/>
              <a:ea typeface="Meiryo UI" pitchFamily="50" charset="-128"/>
            </a:endParaRPr>
          </a:p>
        </p:txBody>
      </p:sp>
      <p:sp>
        <p:nvSpPr>
          <p:cNvPr id="26" name="テキスト ボックス 25"/>
          <p:cNvSpPr txBox="1"/>
          <p:nvPr/>
        </p:nvSpPr>
        <p:spPr>
          <a:xfrm>
            <a:off x="5464096" y="4517019"/>
            <a:ext cx="930062" cy="492443"/>
          </a:xfrm>
          <a:prstGeom prst="rect">
            <a:avLst/>
          </a:prstGeom>
          <a:noFill/>
        </p:spPr>
        <p:txBody>
          <a:bodyPr wrap="none" rtlCol="0">
            <a:spAutoFit/>
          </a:bodyPr>
          <a:lstStyle/>
          <a:p>
            <a:pPr algn="ctr"/>
            <a:r>
              <a:rPr lang="ja-JP" altLang="en-US" sz="1300" dirty="0" smtClean="0">
                <a:latin typeface="Meiryo UI" pitchFamily="50" charset="-128"/>
                <a:ea typeface="Meiryo UI" pitchFamily="50" charset="-128"/>
              </a:rPr>
              <a:t>通常価格</a:t>
            </a:r>
            <a:endParaRPr kumimoji="1" lang="en-US" altLang="ja-JP" sz="1300" dirty="0" smtClean="0">
              <a:latin typeface="Meiryo UI" pitchFamily="50" charset="-128"/>
              <a:ea typeface="Meiryo UI" pitchFamily="50" charset="-128"/>
            </a:endParaRPr>
          </a:p>
          <a:p>
            <a:pPr algn="ctr"/>
            <a:r>
              <a:rPr kumimoji="1" lang="en-US" altLang="ja-JP" sz="1300" u="sng" dirty="0" smtClean="0">
                <a:latin typeface="Meiryo UI" pitchFamily="50" charset="-128"/>
                <a:ea typeface="Meiryo UI" pitchFamily="50" charset="-128"/>
              </a:rPr>
              <a:t>12,000</a:t>
            </a:r>
            <a:r>
              <a:rPr kumimoji="1" lang="ja-JP" altLang="en-US" sz="1300" u="sng" dirty="0" smtClean="0">
                <a:latin typeface="Meiryo UI" pitchFamily="50" charset="-128"/>
                <a:ea typeface="Meiryo UI" pitchFamily="50" charset="-128"/>
              </a:rPr>
              <a:t>円</a:t>
            </a:r>
            <a:endParaRPr kumimoji="1" lang="en-US" altLang="ja-JP" sz="1300" u="sng" dirty="0" smtClean="0">
              <a:latin typeface="Meiryo UI" pitchFamily="50" charset="-128"/>
              <a:ea typeface="Meiryo UI" pitchFamily="50" charset="-128"/>
            </a:endParaRPr>
          </a:p>
        </p:txBody>
      </p:sp>
      <p:sp>
        <p:nvSpPr>
          <p:cNvPr id="27" name="テキスト ボックス 26"/>
          <p:cNvSpPr txBox="1"/>
          <p:nvPr/>
        </p:nvSpPr>
        <p:spPr>
          <a:xfrm>
            <a:off x="6475762" y="4517019"/>
            <a:ext cx="1103186" cy="523220"/>
          </a:xfrm>
          <a:prstGeom prst="rect">
            <a:avLst/>
          </a:prstGeom>
          <a:noFill/>
        </p:spPr>
        <p:txBody>
          <a:bodyPr wrap="none" rtlCol="0">
            <a:spAutoFit/>
          </a:bodyPr>
          <a:lstStyle/>
          <a:p>
            <a:pPr algn="ctr"/>
            <a:r>
              <a:rPr lang="ja-JP" altLang="en-US" sz="1200" dirty="0" smtClean="0">
                <a:latin typeface="Meiryo UI" pitchFamily="50" charset="-128"/>
                <a:ea typeface="Meiryo UI" pitchFamily="50" charset="-128"/>
              </a:rPr>
              <a:t>割引価格</a:t>
            </a:r>
            <a:endParaRPr kumimoji="1" lang="en-US" altLang="ja-JP" sz="1200" dirty="0" smtClean="0">
              <a:latin typeface="Meiryo UI" pitchFamily="50" charset="-128"/>
              <a:ea typeface="Meiryo UI" pitchFamily="50" charset="-128"/>
            </a:endParaRPr>
          </a:p>
          <a:p>
            <a:pPr algn="ctr"/>
            <a:r>
              <a:rPr kumimoji="1" lang="en-US" altLang="ja-JP" sz="1600" u="sng" dirty="0" smtClean="0">
                <a:solidFill>
                  <a:srgbClr val="FF0000"/>
                </a:solidFill>
                <a:latin typeface="Meiryo UI" pitchFamily="50" charset="-128"/>
                <a:ea typeface="Meiryo UI" pitchFamily="50" charset="-128"/>
              </a:rPr>
              <a:t>10,200</a:t>
            </a:r>
            <a:r>
              <a:rPr kumimoji="1" lang="ja-JP" altLang="en-US" sz="1600" u="sng" dirty="0" smtClean="0">
                <a:solidFill>
                  <a:srgbClr val="FF0000"/>
                </a:solidFill>
                <a:latin typeface="Meiryo UI" pitchFamily="50" charset="-128"/>
                <a:ea typeface="Meiryo UI" pitchFamily="50" charset="-128"/>
              </a:rPr>
              <a:t>円</a:t>
            </a:r>
            <a:endParaRPr kumimoji="1" lang="en-US" altLang="ja-JP" sz="1600" u="sng" dirty="0" smtClean="0">
              <a:solidFill>
                <a:srgbClr val="FF0000"/>
              </a:solidFill>
              <a:latin typeface="Meiryo UI" pitchFamily="50" charset="-128"/>
              <a:ea typeface="Meiryo UI" pitchFamily="50" charset="-128"/>
            </a:endParaRPr>
          </a:p>
        </p:txBody>
      </p:sp>
      <p:sp>
        <p:nvSpPr>
          <p:cNvPr id="28" name="テキスト ボックス 27"/>
          <p:cNvSpPr txBox="1"/>
          <p:nvPr/>
        </p:nvSpPr>
        <p:spPr>
          <a:xfrm>
            <a:off x="2898428" y="8569374"/>
            <a:ext cx="1936748" cy="1308050"/>
          </a:xfrm>
          <a:prstGeom prst="rect">
            <a:avLst/>
          </a:prstGeom>
          <a:noFill/>
        </p:spPr>
        <p:txBody>
          <a:bodyPr wrap="none" rtlCol="0">
            <a:spAutoFit/>
          </a:bodyPr>
          <a:lstStyle/>
          <a:p>
            <a:pPr algn="ctr"/>
            <a:r>
              <a:rPr kumimoji="1" lang="ja-JP" altLang="en-US" sz="1600" dirty="0">
                <a:latin typeface="Meiryo UI" pitchFamily="50" charset="-128"/>
                <a:ea typeface="Meiryo UI" pitchFamily="50" charset="-128"/>
              </a:rPr>
              <a:t>胡蝶</a:t>
            </a:r>
            <a:r>
              <a:rPr lang="ja-JP" altLang="en-US" sz="1600" dirty="0" smtClean="0">
                <a:latin typeface="Meiryo UI" pitchFamily="50" charset="-128"/>
                <a:ea typeface="Meiryo UI" pitchFamily="50" charset="-128"/>
              </a:rPr>
              <a:t>蘭 ミディ </a:t>
            </a:r>
            <a:r>
              <a:rPr lang="en-US" altLang="ja-JP" sz="1600" dirty="0" smtClean="0">
                <a:latin typeface="Meiryo UI" pitchFamily="50" charset="-128"/>
                <a:ea typeface="Meiryo UI" pitchFamily="50" charset="-128"/>
              </a:rPr>
              <a:t>2</a:t>
            </a:r>
            <a:r>
              <a:rPr lang="ja-JP" altLang="en-US" sz="1600" dirty="0" smtClean="0">
                <a:latin typeface="Meiryo UI" pitchFamily="50" charset="-128"/>
                <a:ea typeface="Meiryo UI" pitchFamily="50" charset="-128"/>
              </a:rPr>
              <a:t>本立</a:t>
            </a:r>
            <a:endParaRPr lang="en-US" altLang="ja-JP" sz="1600" dirty="0">
              <a:latin typeface="Meiryo UI" pitchFamily="50" charset="-128"/>
              <a:ea typeface="Meiryo UI" pitchFamily="50" charset="-128"/>
            </a:endParaRPr>
          </a:p>
          <a:p>
            <a:pPr algn="ctr"/>
            <a:r>
              <a:rPr kumimoji="1" lang="ja-JP" altLang="en-US" sz="1600" dirty="0">
                <a:latin typeface="Meiryo UI" pitchFamily="50" charset="-128"/>
                <a:ea typeface="Meiryo UI" pitchFamily="50" charset="-128"/>
              </a:rPr>
              <a:t>白 </a:t>
            </a:r>
            <a:r>
              <a:rPr kumimoji="1" lang="en-US" altLang="ja-JP" sz="1600" dirty="0" smtClean="0">
                <a:latin typeface="Meiryo UI" pitchFamily="50" charset="-128"/>
                <a:ea typeface="Meiryo UI" pitchFamily="50" charset="-128"/>
              </a:rPr>
              <a:t>18</a:t>
            </a:r>
            <a:r>
              <a:rPr kumimoji="1" lang="ja-JP" altLang="en-US" sz="1600" dirty="0" smtClean="0">
                <a:latin typeface="Meiryo UI" pitchFamily="50" charset="-128"/>
                <a:ea typeface="Meiryo UI" pitchFamily="50" charset="-128"/>
              </a:rPr>
              <a:t>輪</a:t>
            </a:r>
            <a:endParaRPr kumimoji="1" lang="en-US" altLang="ja-JP" sz="1600" dirty="0" smtClean="0">
              <a:latin typeface="Meiryo UI" pitchFamily="50" charset="-128"/>
              <a:ea typeface="Meiryo UI" pitchFamily="50" charset="-128"/>
            </a:endParaRPr>
          </a:p>
          <a:p>
            <a:pPr algn="ctr"/>
            <a:endParaRPr kumimoji="1" lang="en-US" altLang="ja-JP" sz="1600" dirty="0">
              <a:latin typeface="Meiryo UI" pitchFamily="50" charset="-128"/>
              <a:ea typeface="Meiryo UI" pitchFamily="50" charset="-128"/>
            </a:endParaRPr>
          </a:p>
          <a:p>
            <a:pPr algn="ctr"/>
            <a:endParaRPr kumimoji="1" lang="en-US" altLang="ja-JP" sz="1600" dirty="0" smtClean="0">
              <a:latin typeface="Meiryo UI" pitchFamily="50" charset="-128"/>
              <a:ea typeface="Meiryo UI" pitchFamily="50" charset="-128"/>
            </a:endParaRPr>
          </a:p>
          <a:p>
            <a:pPr algn="ctr"/>
            <a:r>
              <a:rPr kumimoji="1" lang="en-US" altLang="ja-JP" sz="1400" dirty="0" smtClean="0">
                <a:latin typeface="Meiryo UI" pitchFamily="50" charset="-128"/>
                <a:ea typeface="Meiryo UI" pitchFamily="50" charset="-128"/>
              </a:rPr>
              <a:t>(</a:t>
            </a:r>
            <a:r>
              <a:rPr kumimoji="1" lang="ja-JP" altLang="en-US" sz="1400" dirty="0" smtClean="0">
                <a:latin typeface="Meiryo UI" pitchFamily="50" charset="-128"/>
                <a:ea typeface="Meiryo UI" pitchFamily="50" charset="-128"/>
              </a:rPr>
              <a:t>札</a:t>
            </a:r>
            <a:r>
              <a:rPr kumimoji="1" lang="ja-JP" altLang="en-US" sz="1400" dirty="0">
                <a:latin typeface="Meiryo UI" pitchFamily="50" charset="-128"/>
                <a:ea typeface="Meiryo UI" pitchFamily="50" charset="-128"/>
              </a:rPr>
              <a:t>・包装・配送料込み</a:t>
            </a:r>
            <a:r>
              <a:rPr kumimoji="1" lang="en-US" altLang="ja-JP" sz="1400" dirty="0">
                <a:latin typeface="Meiryo UI" pitchFamily="50" charset="-128"/>
                <a:ea typeface="Meiryo UI" pitchFamily="50" charset="-128"/>
              </a:rPr>
              <a:t>)</a:t>
            </a:r>
            <a:endParaRPr kumimoji="1" lang="ja-JP" altLang="en-US" sz="1400" dirty="0">
              <a:latin typeface="Meiryo UI" pitchFamily="50" charset="-128"/>
              <a:ea typeface="Meiryo UI" pitchFamily="50" charset="-128"/>
            </a:endParaRPr>
          </a:p>
        </p:txBody>
      </p:sp>
      <p:sp>
        <p:nvSpPr>
          <p:cNvPr id="29" name="テキスト ボックス 28"/>
          <p:cNvSpPr txBox="1"/>
          <p:nvPr/>
        </p:nvSpPr>
        <p:spPr>
          <a:xfrm>
            <a:off x="2876439" y="9125531"/>
            <a:ext cx="851515" cy="492443"/>
          </a:xfrm>
          <a:prstGeom prst="rect">
            <a:avLst/>
          </a:prstGeom>
          <a:noFill/>
        </p:spPr>
        <p:txBody>
          <a:bodyPr wrap="none" rtlCol="0">
            <a:spAutoFit/>
          </a:bodyPr>
          <a:lstStyle/>
          <a:p>
            <a:pPr algn="ctr"/>
            <a:r>
              <a:rPr lang="ja-JP" altLang="en-US" sz="1300" dirty="0" smtClean="0">
                <a:latin typeface="Meiryo UI" pitchFamily="50" charset="-128"/>
                <a:ea typeface="Meiryo UI" pitchFamily="50" charset="-128"/>
              </a:rPr>
              <a:t>通常価格</a:t>
            </a:r>
            <a:endParaRPr kumimoji="1" lang="en-US" altLang="ja-JP" sz="1300" dirty="0" smtClean="0">
              <a:latin typeface="Meiryo UI" pitchFamily="50" charset="-128"/>
              <a:ea typeface="Meiryo UI" pitchFamily="50" charset="-128"/>
            </a:endParaRPr>
          </a:p>
          <a:p>
            <a:pPr algn="ctr"/>
            <a:r>
              <a:rPr kumimoji="1" lang="en-US" altLang="ja-JP" sz="1300" u="sng" dirty="0" smtClean="0">
                <a:latin typeface="Meiryo UI" pitchFamily="50" charset="-128"/>
                <a:ea typeface="Meiryo UI" pitchFamily="50" charset="-128"/>
              </a:rPr>
              <a:t>8,000</a:t>
            </a:r>
            <a:r>
              <a:rPr kumimoji="1" lang="ja-JP" altLang="en-US" sz="1300" u="sng" dirty="0" smtClean="0">
                <a:latin typeface="Meiryo UI" pitchFamily="50" charset="-128"/>
                <a:ea typeface="Meiryo UI" pitchFamily="50" charset="-128"/>
              </a:rPr>
              <a:t>円</a:t>
            </a:r>
            <a:endParaRPr kumimoji="1" lang="en-US" altLang="ja-JP" sz="1300" u="sng" dirty="0" smtClean="0">
              <a:latin typeface="Meiryo UI" pitchFamily="50" charset="-128"/>
              <a:ea typeface="Meiryo UI" pitchFamily="50" charset="-128"/>
            </a:endParaRPr>
          </a:p>
        </p:txBody>
      </p:sp>
      <p:sp>
        <p:nvSpPr>
          <p:cNvPr id="30" name="テキスト ボックス 29"/>
          <p:cNvSpPr txBox="1"/>
          <p:nvPr/>
        </p:nvSpPr>
        <p:spPr>
          <a:xfrm>
            <a:off x="3912952" y="9125531"/>
            <a:ext cx="974946" cy="523220"/>
          </a:xfrm>
          <a:prstGeom prst="rect">
            <a:avLst/>
          </a:prstGeom>
          <a:noFill/>
        </p:spPr>
        <p:txBody>
          <a:bodyPr wrap="none" rtlCol="0">
            <a:spAutoFit/>
          </a:bodyPr>
          <a:lstStyle/>
          <a:p>
            <a:pPr algn="ctr"/>
            <a:r>
              <a:rPr lang="ja-JP" altLang="en-US" sz="1200" dirty="0" smtClean="0">
                <a:latin typeface="Meiryo UI" pitchFamily="50" charset="-128"/>
                <a:ea typeface="Meiryo UI" pitchFamily="50" charset="-128"/>
              </a:rPr>
              <a:t>割引価格</a:t>
            </a:r>
            <a:endParaRPr kumimoji="1" lang="en-US" altLang="ja-JP" sz="1200" dirty="0" smtClean="0">
              <a:latin typeface="Meiryo UI" pitchFamily="50" charset="-128"/>
              <a:ea typeface="Meiryo UI" pitchFamily="50" charset="-128"/>
            </a:endParaRPr>
          </a:p>
          <a:p>
            <a:pPr algn="ctr"/>
            <a:r>
              <a:rPr kumimoji="1" lang="en-US" altLang="ja-JP" sz="1600" u="sng" dirty="0" smtClean="0">
                <a:solidFill>
                  <a:srgbClr val="FF0000"/>
                </a:solidFill>
                <a:latin typeface="Meiryo UI" pitchFamily="50" charset="-128"/>
                <a:ea typeface="Meiryo UI" pitchFamily="50" charset="-128"/>
              </a:rPr>
              <a:t>6,800</a:t>
            </a:r>
            <a:r>
              <a:rPr kumimoji="1" lang="ja-JP" altLang="en-US" sz="1600" u="sng" dirty="0" smtClean="0">
                <a:solidFill>
                  <a:srgbClr val="FF0000"/>
                </a:solidFill>
                <a:latin typeface="Meiryo UI" pitchFamily="50" charset="-128"/>
                <a:ea typeface="Meiryo UI" pitchFamily="50" charset="-128"/>
              </a:rPr>
              <a:t>円</a:t>
            </a:r>
            <a:endParaRPr kumimoji="1" lang="en-US" altLang="ja-JP" sz="1600" u="sng" dirty="0" smtClean="0">
              <a:solidFill>
                <a:srgbClr val="FF0000"/>
              </a:solidFill>
              <a:latin typeface="Meiryo UI" pitchFamily="50" charset="-128"/>
              <a:ea typeface="Meiryo UI" pitchFamily="50" charset="-128"/>
            </a:endParaRPr>
          </a:p>
        </p:txBody>
      </p:sp>
      <p:sp>
        <p:nvSpPr>
          <p:cNvPr id="31" name="テキスト ボックス 30"/>
          <p:cNvSpPr txBox="1"/>
          <p:nvPr/>
        </p:nvSpPr>
        <p:spPr>
          <a:xfrm>
            <a:off x="5490716" y="8569374"/>
            <a:ext cx="1936748" cy="1308050"/>
          </a:xfrm>
          <a:prstGeom prst="rect">
            <a:avLst/>
          </a:prstGeom>
          <a:noFill/>
        </p:spPr>
        <p:txBody>
          <a:bodyPr wrap="none" rtlCol="0">
            <a:spAutoFit/>
          </a:bodyPr>
          <a:lstStyle/>
          <a:p>
            <a:pPr algn="ctr"/>
            <a:r>
              <a:rPr kumimoji="1" lang="ja-JP" altLang="en-US" sz="1600" dirty="0">
                <a:latin typeface="Meiryo UI" pitchFamily="50" charset="-128"/>
                <a:ea typeface="Meiryo UI" pitchFamily="50" charset="-128"/>
              </a:rPr>
              <a:t>胡蝶</a:t>
            </a:r>
            <a:r>
              <a:rPr lang="ja-JP" altLang="en-US" sz="1600" dirty="0" smtClean="0">
                <a:latin typeface="Meiryo UI" pitchFamily="50" charset="-128"/>
                <a:ea typeface="Meiryo UI" pitchFamily="50" charset="-128"/>
              </a:rPr>
              <a:t>蘭 ミディ </a:t>
            </a:r>
            <a:r>
              <a:rPr lang="en-US" altLang="ja-JP" sz="1600" dirty="0" smtClean="0">
                <a:latin typeface="Meiryo UI" pitchFamily="50" charset="-128"/>
                <a:ea typeface="Meiryo UI" pitchFamily="50" charset="-128"/>
              </a:rPr>
              <a:t>3</a:t>
            </a:r>
            <a:r>
              <a:rPr lang="ja-JP" altLang="en-US" sz="1600" dirty="0" smtClean="0">
                <a:latin typeface="Meiryo UI" pitchFamily="50" charset="-128"/>
                <a:ea typeface="Meiryo UI" pitchFamily="50" charset="-128"/>
              </a:rPr>
              <a:t>本立</a:t>
            </a:r>
            <a:endParaRPr lang="en-US" altLang="ja-JP" sz="1600" dirty="0">
              <a:latin typeface="Meiryo UI" pitchFamily="50" charset="-128"/>
              <a:ea typeface="Meiryo UI" pitchFamily="50" charset="-128"/>
            </a:endParaRPr>
          </a:p>
          <a:p>
            <a:pPr algn="ctr"/>
            <a:r>
              <a:rPr kumimoji="1" lang="ja-JP" altLang="en-US" sz="1600" dirty="0">
                <a:latin typeface="Meiryo UI" pitchFamily="50" charset="-128"/>
                <a:ea typeface="Meiryo UI" pitchFamily="50" charset="-128"/>
              </a:rPr>
              <a:t>白 </a:t>
            </a:r>
            <a:r>
              <a:rPr kumimoji="1" lang="en-US" altLang="ja-JP" sz="1600" dirty="0" smtClean="0">
                <a:latin typeface="Meiryo UI" pitchFamily="50" charset="-128"/>
                <a:ea typeface="Meiryo UI" pitchFamily="50" charset="-128"/>
              </a:rPr>
              <a:t>27</a:t>
            </a:r>
            <a:r>
              <a:rPr kumimoji="1" lang="ja-JP" altLang="en-US" sz="1600" dirty="0" smtClean="0">
                <a:latin typeface="Meiryo UI" pitchFamily="50" charset="-128"/>
                <a:ea typeface="Meiryo UI" pitchFamily="50" charset="-128"/>
              </a:rPr>
              <a:t>輪</a:t>
            </a:r>
            <a:endParaRPr kumimoji="1" lang="en-US" altLang="ja-JP" sz="1600" dirty="0" smtClean="0">
              <a:latin typeface="Meiryo UI" pitchFamily="50" charset="-128"/>
              <a:ea typeface="Meiryo UI" pitchFamily="50" charset="-128"/>
            </a:endParaRPr>
          </a:p>
          <a:p>
            <a:pPr algn="ctr"/>
            <a:endParaRPr kumimoji="1" lang="en-US" altLang="ja-JP" sz="1600" dirty="0">
              <a:latin typeface="Meiryo UI" pitchFamily="50" charset="-128"/>
              <a:ea typeface="Meiryo UI" pitchFamily="50" charset="-128"/>
            </a:endParaRPr>
          </a:p>
          <a:p>
            <a:pPr algn="ctr"/>
            <a:endParaRPr kumimoji="1" lang="en-US" altLang="ja-JP" sz="1600" dirty="0" smtClean="0">
              <a:latin typeface="Meiryo UI" pitchFamily="50" charset="-128"/>
              <a:ea typeface="Meiryo UI" pitchFamily="50" charset="-128"/>
            </a:endParaRPr>
          </a:p>
          <a:p>
            <a:pPr algn="ctr"/>
            <a:r>
              <a:rPr kumimoji="1" lang="en-US" altLang="ja-JP" sz="1400" dirty="0" smtClean="0">
                <a:latin typeface="Meiryo UI" pitchFamily="50" charset="-128"/>
                <a:ea typeface="Meiryo UI" pitchFamily="50" charset="-128"/>
              </a:rPr>
              <a:t>(</a:t>
            </a:r>
            <a:r>
              <a:rPr kumimoji="1" lang="ja-JP" altLang="en-US" sz="1400" dirty="0" smtClean="0">
                <a:latin typeface="Meiryo UI" pitchFamily="50" charset="-128"/>
                <a:ea typeface="Meiryo UI" pitchFamily="50" charset="-128"/>
              </a:rPr>
              <a:t>札</a:t>
            </a:r>
            <a:r>
              <a:rPr kumimoji="1" lang="ja-JP" altLang="en-US" sz="1400" dirty="0">
                <a:latin typeface="Meiryo UI" pitchFamily="50" charset="-128"/>
                <a:ea typeface="Meiryo UI" pitchFamily="50" charset="-128"/>
              </a:rPr>
              <a:t>・包装・配送料込み</a:t>
            </a:r>
            <a:r>
              <a:rPr kumimoji="1" lang="en-US" altLang="ja-JP" sz="1400" dirty="0">
                <a:latin typeface="Meiryo UI" pitchFamily="50" charset="-128"/>
                <a:ea typeface="Meiryo UI" pitchFamily="50" charset="-128"/>
              </a:rPr>
              <a:t>)</a:t>
            </a:r>
            <a:endParaRPr kumimoji="1" lang="ja-JP" altLang="en-US" sz="1400" dirty="0">
              <a:latin typeface="Meiryo UI" pitchFamily="50" charset="-128"/>
              <a:ea typeface="Meiryo UI" pitchFamily="50" charset="-128"/>
            </a:endParaRPr>
          </a:p>
        </p:txBody>
      </p:sp>
      <p:sp>
        <p:nvSpPr>
          <p:cNvPr id="32" name="テキスト ボックス 31"/>
          <p:cNvSpPr txBox="1"/>
          <p:nvPr/>
        </p:nvSpPr>
        <p:spPr>
          <a:xfrm>
            <a:off x="5429454" y="9125531"/>
            <a:ext cx="930062" cy="492443"/>
          </a:xfrm>
          <a:prstGeom prst="rect">
            <a:avLst/>
          </a:prstGeom>
          <a:noFill/>
        </p:spPr>
        <p:txBody>
          <a:bodyPr wrap="none" rtlCol="0">
            <a:spAutoFit/>
          </a:bodyPr>
          <a:lstStyle/>
          <a:p>
            <a:pPr algn="ctr"/>
            <a:r>
              <a:rPr lang="ja-JP" altLang="en-US" sz="1300" dirty="0" smtClean="0">
                <a:latin typeface="Meiryo UI" pitchFamily="50" charset="-128"/>
                <a:ea typeface="Meiryo UI" pitchFamily="50" charset="-128"/>
              </a:rPr>
              <a:t>通常価格</a:t>
            </a:r>
            <a:endParaRPr kumimoji="1" lang="en-US" altLang="ja-JP" sz="1300" dirty="0" smtClean="0">
              <a:latin typeface="Meiryo UI" pitchFamily="50" charset="-128"/>
              <a:ea typeface="Meiryo UI" pitchFamily="50" charset="-128"/>
            </a:endParaRPr>
          </a:p>
          <a:p>
            <a:pPr algn="ctr"/>
            <a:r>
              <a:rPr kumimoji="1" lang="en-US" altLang="ja-JP" sz="1300" u="sng" dirty="0" smtClean="0">
                <a:latin typeface="Meiryo UI" pitchFamily="50" charset="-128"/>
                <a:ea typeface="Meiryo UI" pitchFamily="50" charset="-128"/>
              </a:rPr>
              <a:t>10,500</a:t>
            </a:r>
            <a:r>
              <a:rPr kumimoji="1" lang="ja-JP" altLang="en-US" sz="1300" u="sng" dirty="0" smtClean="0">
                <a:latin typeface="Meiryo UI" pitchFamily="50" charset="-128"/>
                <a:ea typeface="Meiryo UI" pitchFamily="50" charset="-128"/>
              </a:rPr>
              <a:t>円</a:t>
            </a:r>
            <a:endParaRPr kumimoji="1" lang="en-US" altLang="ja-JP" sz="1300" u="sng" dirty="0" smtClean="0">
              <a:latin typeface="Meiryo UI" pitchFamily="50" charset="-128"/>
              <a:ea typeface="Meiryo UI" pitchFamily="50" charset="-128"/>
            </a:endParaRPr>
          </a:p>
        </p:txBody>
      </p:sp>
      <p:sp>
        <p:nvSpPr>
          <p:cNvPr id="33" name="テキスト ボックス 32"/>
          <p:cNvSpPr txBox="1"/>
          <p:nvPr/>
        </p:nvSpPr>
        <p:spPr>
          <a:xfrm>
            <a:off x="6505240" y="9125531"/>
            <a:ext cx="974946" cy="523220"/>
          </a:xfrm>
          <a:prstGeom prst="rect">
            <a:avLst/>
          </a:prstGeom>
          <a:noFill/>
        </p:spPr>
        <p:txBody>
          <a:bodyPr wrap="none" rtlCol="0">
            <a:spAutoFit/>
          </a:bodyPr>
          <a:lstStyle/>
          <a:p>
            <a:pPr algn="ctr"/>
            <a:r>
              <a:rPr lang="ja-JP" altLang="en-US" sz="1200" dirty="0" smtClean="0">
                <a:latin typeface="Meiryo UI" pitchFamily="50" charset="-128"/>
                <a:ea typeface="Meiryo UI" pitchFamily="50" charset="-128"/>
              </a:rPr>
              <a:t>割引価格</a:t>
            </a:r>
            <a:endParaRPr kumimoji="1" lang="en-US" altLang="ja-JP" sz="1200" dirty="0" smtClean="0">
              <a:latin typeface="Meiryo UI" pitchFamily="50" charset="-128"/>
              <a:ea typeface="Meiryo UI" pitchFamily="50" charset="-128"/>
            </a:endParaRPr>
          </a:p>
          <a:p>
            <a:pPr algn="ctr"/>
            <a:r>
              <a:rPr kumimoji="1" lang="en-US" altLang="ja-JP" sz="1600" u="sng" dirty="0" smtClean="0">
                <a:solidFill>
                  <a:srgbClr val="FF0000"/>
                </a:solidFill>
                <a:latin typeface="Meiryo UI" pitchFamily="50" charset="-128"/>
                <a:ea typeface="Meiryo UI" pitchFamily="50" charset="-128"/>
              </a:rPr>
              <a:t>8,925</a:t>
            </a:r>
            <a:r>
              <a:rPr kumimoji="1" lang="ja-JP" altLang="en-US" sz="1600" u="sng" dirty="0" smtClean="0">
                <a:solidFill>
                  <a:srgbClr val="FF0000"/>
                </a:solidFill>
                <a:latin typeface="Meiryo UI" pitchFamily="50" charset="-128"/>
                <a:ea typeface="Meiryo UI" pitchFamily="50" charset="-128"/>
              </a:rPr>
              <a:t>円</a:t>
            </a:r>
            <a:endParaRPr kumimoji="1" lang="en-US" altLang="ja-JP" sz="1600" u="sng" dirty="0" smtClean="0">
              <a:solidFill>
                <a:srgbClr val="FF0000"/>
              </a:solidFill>
              <a:latin typeface="Meiryo UI" pitchFamily="50" charset="-128"/>
              <a:ea typeface="Meiryo UI"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99491" y="570940"/>
            <a:ext cx="3011830" cy="834979"/>
          </a:xfrm>
        </p:spPr>
        <p:txBody>
          <a:bodyPr>
            <a:normAutofit/>
          </a:bodyPr>
          <a:lstStyle/>
          <a:p>
            <a:r>
              <a:rPr kumimoji="1" lang="ja-JP" altLang="en-US" sz="4000" dirty="0">
                <a:latin typeface="Meiryo UI" pitchFamily="50" charset="-128"/>
                <a:ea typeface="Meiryo UI" pitchFamily="50" charset="-128"/>
              </a:rPr>
              <a:t>ご注文方法</a:t>
            </a:r>
          </a:p>
        </p:txBody>
      </p:sp>
      <p:sp>
        <p:nvSpPr>
          <p:cNvPr id="3" name="コンテンツ プレースホルダ 2"/>
          <p:cNvSpPr>
            <a:spLocks noGrp="1"/>
          </p:cNvSpPr>
          <p:nvPr>
            <p:ph idx="1"/>
          </p:nvPr>
        </p:nvSpPr>
        <p:spPr>
          <a:xfrm>
            <a:off x="490056" y="12606819"/>
            <a:ext cx="5213834" cy="1939219"/>
          </a:xfrm>
        </p:spPr>
        <p:txBody>
          <a:bodyPr>
            <a:normAutofit/>
          </a:bodyPr>
          <a:lstStyle/>
          <a:p>
            <a:pPr>
              <a:buNone/>
            </a:pPr>
            <a:r>
              <a:rPr lang="ja-JP" altLang="en-US" sz="1400" b="1" dirty="0">
                <a:latin typeface="Meiryo UI" pitchFamily="50" charset="-128"/>
                <a:ea typeface="Meiryo UI" pitchFamily="50" charset="-128"/>
              </a:rPr>
              <a:t>胡蝶蘭事業部　</a:t>
            </a:r>
            <a:r>
              <a:rPr lang="ja-JP" altLang="en-US" sz="2000" b="1" dirty="0" err="1">
                <a:latin typeface="Meiryo UI" pitchFamily="50" charset="-128"/>
                <a:ea typeface="Meiryo UI" pitchFamily="50" charset="-128"/>
              </a:rPr>
              <a:t>ねば</a:t>
            </a:r>
            <a:r>
              <a:rPr lang="ja-JP" altLang="en-US" sz="2000" b="1" dirty="0">
                <a:latin typeface="Meiryo UI" pitchFamily="50" charset="-128"/>
                <a:ea typeface="Meiryo UI" pitchFamily="50" charset="-128"/>
              </a:rPr>
              <a:t>～</a:t>
            </a:r>
            <a:r>
              <a:rPr lang="ja-JP" altLang="en-US" sz="2000" b="1" dirty="0" err="1">
                <a:latin typeface="Meiryo UI" pitchFamily="50" charset="-128"/>
                <a:ea typeface="Meiryo UI" pitchFamily="50" charset="-128"/>
              </a:rPr>
              <a:t>らんど</a:t>
            </a:r>
            <a:r>
              <a:rPr lang="ja-JP" altLang="en-US" sz="2000" b="1" dirty="0">
                <a:latin typeface="Meiryo UI" pitchFamily="50" charset="-128"/>
                <a:ea typeface="Meiryo UI" pitchFamily="50" charset="-128"/>
              </a:rPr>
              <a:t>　泉南花咲きナーセリー</a:t>
            </a:r>
            <a:endParaRPr lang="en-US" altLang="ja-JP" sz="1800" b="1" dirty="0">
              <a:latin typeface="Meiryo UI" pitchFamily="50" charset="-128"/>
              <a:ea typeface="Meiryo UI" pitchFamily="50" charset="-128"/>
            </a:endParaRPr>
          </a:p>
          <a:p>
            <a:pPr>
              <a:buNone/>
            </a:pPr>
            <a:r>
              <a:rPr kumimoji="1" lang="ja-JP" altLang="en-US" sz="1800" dirty="0">
                <a:latin typeface="Meiryo UI" pitchFamily="50" charset="-128"/>
                <a:ea typeface="Meiryo UI" pitchFamily="50" charset="-128"/>
              </a:rPr>
              <a:t>〒</a:t>
            </a:r>
            <a:r>
              <a:rPr kumimoji="1" lang="en-US" altLang="ja-JP" sz="1800" dirty="0">
                <a:latin typeface="Meiryo UI" pitchFamily="50" charset="-128"/>
                <a:ea typeface="Meiryo UI" pitchFamily="50" charset="-128"/>
              </a:rPr>
              <a:t>590-0524</a:t>
            </a:r>
            <a:r>
              <a:rPr kumimoji="1" lang="ja-JP" altLang="en-US" sz="1800" dirty="0">
                <a:latin typeface="Meiryo UI" pitchFamily="50" charset="-128"/>
                <a:ea typeface="Meiryo UI" pitchFamily="50" charset="-128"/>
              </a:rPr>
              <a:t>　大阪府泉南市幡代</a:t>
            </a:r>
            <a:r>
              <a:rPr kumimoji="1" lang="en-US" altLang="ja-JP" sz="1800" dirty="0">
                <a:latin typeface="Meiryo UI" pitchFamily="50" charset="-128"/>
                <a:ea typeface="Meiryo UI" pitchFamily="50" charset="-128"/>
              </a:rPr>
              <a:t>2015</a:t>
            </a:r>
          </a:p>
          <a:p>
            <a:pPr>
              <a:buNone/>
            </a:pPr>
            <a:r>
              <a:rPr lang="en-US" altLang="ja-JP" sz="1800" dirty="0">
                <a:latin typeface="Meiryo UI" pitchFamily="50" charset="-128"/>
                <a:ea typeface="Meiryo UI" pitchFamily="50" charset="-128"/>
              </a:rPr>
              <a:t>TEL</a:t>
            </a:r>
            <a:r>
              <a:rPr lang="ja-JP" altLang="en-US" sz="1800" dirty="0">
                <a:latin typeface="Meiryo UI" pitchFamily="50" charset="-128"/>
                <a:ea typeface="Meiryo UI" pitchFamily="50" charset="-128"/>
              </a:rPr>
              <a:t>：</a:t>
            </a:r>
            <a:r>
              <a:rPr lang="en-US" altLang="ja-JP" sz="1800" dirty="0">
                <a:latin typeface="Meiryo UI" pitchFamily="50" charset="-128"/>
                <a:ea typeface="Meiryo UI" pitchFamily="50" charset="-128"/>
              </a:rPr>
              <a:t>072-480-5522</a:t>
            </a:r>
            <a:r>
              <a:rPr lang="ja-JP" altLang="en-US" sz="1800" dirty="0">
                <a:latin typeface="Meiryo UI" pitchFamily="50" charset="-128"/>
                <a:ea typeface="Meiryo UI" pitchFamily="50" charset="-128"/>
              </a:rPr>
              <a:t>　</a:t>
            </a:r>
            <a:r>
              <a:rPr lang="en-US" altLang="ja-JP" sz="1800" dirty="0">
                <a:latin typeface="Meiryo UI" pitchFamily="50" charset="-128"/>
                <a:ea typeface="Meiryo UI" pitchFamily="50" charset="-128"/>
              </a:rPr>
              <a:t>FAX</a:t>
            </a:r>
            <a:r>
              <a:rPr lang="ja-JP" altLang="en-US" sz="1800" dirty="0">
                <a:latin typeface="Meiryo UI" pitchFamily="50" charset="-128"/>
                <a:ea typeface="Meiryo UI" pitchFamily="50" charset="-128"/>
              </a:rPr>
              <a:t>：</a:t>
            </a:r>
            <a:r>
              <a:rPr lang="en-US" altLang="ja-JP" sz="1800" dirty="0">
                <a:latin typeface="Meiryo UI" pitchFamily="50" charset="-128"/>
                <a:ea typeface="Meiryo UI" pitchFamily="50" charset="-128"/>
              </a:rPr>
              <a:t>072-480-5551</a:t>
            </a:r>
          </a:p>
          <a:p>
            <a:pPr>
              <a:buNone/>
            </a:pPr>
            <a:r>
              <a:rPr lang="ja-JP" altLang="en-US" sz="1800" dirty="0">
                <a:hlinkClick r:id="rId2"/>
              </a:rPr>
              <a:t>ホームページ　</a:t>
            </a:r>
            <a:r>
              <a:rPr lang="en-US" sz="1800" dirty="0">
                <a:hlinkClick r:id="rId2"/>
              </a:rPr>
              <a:t>http://www.nev-web.jp</a:t>
            </a:r>
            <a:endParaRPr lang="en-US" sz="1800" dirty="0"/>
          </a:p>
          <a:p>
            <a:pPr>
              <a:buNone/>
            </a:pPr>
            <a:r>
              <a:rPr lang="ja-JP" altLang="en-US" sz="1800" dirty="0"/>
              <a:t>メール</a:t>
            </a:r>
            <a:r>
              <a:rPr lang="en-US" sz="1800" dirty="0"/>
              <a:t> info@nev-web.jp</a:t>
            </a:r>
            <a:endParaRPr lang="en-US" altLang="ja-JP" sz="1800" dirty="0">
              <a:latin typeface="Meiryo UI" pitchFamily="50" charset="-128"/>
              <a:ea typeface="Meiryo UI" pitchFamily="50" charset="-128"/>
            </a:endParaRPr>
          </a:p>
        </p:txBody>
      </p:sp>
      <p:cxnSp>
        <p:nvCxnSpPr>
          <p:cNvPr id="5" name="直線コネクタ 4"/>
          <p:cNvCxnSpPr/>
          <p:nvPr/>
        </p:nvCxnSpPr>
        <p:spPr>
          <a:xfrm>
            <a:off x="131726" y="11345888"/>
            <a:ext cx="10347360" cy="1588"/>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490056" y="11720438"/>
            <a:ext cx="6656844" cy="707886"/>
          </a:xfrm>
          <a:prstGeom prst="rect">
            <a:avLst/>
          </a:prstGeom>
          <a:noFill/>
        </p:spPr>
        <p:txBody>
          <a:bodyPr wrap="square" rtlCol="0">
            <a:spAutoFit/>
          </a:bodyPr>
          <a:lstStyle/>
          <a:p>
            <a:r>
              <a:rPr lang="ja-JP" altLang="en-US" sz="4000" b="1" dirty="0">
                <a:solidFill>
                  <a:srgbClr val="049E4D"/>
                </a:solidFill>
                <a:latin typeface="Meiryo UI" pitchFamily="50" charset="-128"/>
                <a:ea typeface="Meiryo UI" pitchFamily="50" charset="-128"/>
              </a:rPr>
              <a:t>農事組合法人</a:t>
            </a:r>
            <a:r>
              <a:rPr lang="en-US" altLang="ja-JP" sz="4000" b="1" dirty="0">
                <a:solidFill>
                  <a:srgbClr val="049E4D"/>
                </a:solidFill>
                <a:latin typeface="Meiryo UI" pitchFamily="50" charset="-128"/>
                <a:ea typeface="Meiryo UI" pitchFamily="50" charset="-128"/>
              </a:rPr>
              <a:t>”</a:t>
            </a:r>
            <a:r>
              <a:rPr lang="ja-JP" altLang="en-US" sz="4000" b="1" dirty="0">
                <a:solidFill>
                  <a:srgbClr val="049E4D"/>
                </a:solidFill>
                <a:latin typeface="Meiryo UI" pitchFamily="50" charset="-128"/>
                <a:ea typeface="Meiryo UI" pitchFamily="50" charset="-128"/>
              </a:rPr>
              <a:t>かるがもの里</a:t>
            </a:r>
            <a:r>
              <a:rPr lang="en-US" altLang="ja-JP" sz="4000" b="1" dirty="0">
                <a:solidFill>
                  <a:srgbClr val="049E4D"/>
                </a:solidFill>
                <a:latin typeface="Meiryo UI" pitchFamily="50" charset="-128"/>
                <a:ea typeface="Meiryo UI" pitchFamily="50" charset="-128"/>
              </a:rPr>
              <a:t>”</a:t>
            </a:r>
            <a:endParaRPr kumimoji="1" lang="ja-JP" altLang="en-US" sz="4000" b="1" dirty="0">
              <a:solidFill>
                <a:srgbClr val="049E4D"/>
              </a:solidFill>
              <a:latin typeface="Meiryo UI" pitchFamily="50" charset="-128"/>
              <a:ea typeface="Meiryo UI" pitchFamily="50" charset="-128"/>
            </a:endParaRPr>
          </a:p>
        </p:txBody>
      </p:sp>
      <p:sp>
        <p:nvSpPr>
          <p:cNvPr id="6" name="タイトル 1"/>
          <p:cNvSpPr txBox="1">
            <a:spLocks/>
          </p:cNvSpPr>
          <p:nvPr/>
        </p:nvSpPr>
        <p:spPr>
          <a:xfrm>
            <a:off x="594172" y="2016647"/>
            <a:ext cx="2664296" cy="648072"/>
          </a:xfrm>
          <a:prstGeom prst="rect">
            <a:avLst/>
          </a:prstGeom>
        </p:spPr>
        <p:txBody>
          <a:bodyPr vert="horz" lIns="147448" tIns="73726" rIns="147448" bIns="73726" rtlCol="0" anchor="ctr">
            <a:normAutofit/>
          </a:bodyPr>
          <a:lstStyle/>
          <a:p>
            <a:pPr marL="0" marR="0" lvl="0" indent="0" defTabSz="1474495" rtl="0" eaLnBrk="1" fontAlgn="auto" latinLnBrk="0" hangingPunct="1">
              <a:lnSpc>
                <a:spcPct val="100000"/>
              </a:lnSpc>
              <a:spcBef>
                <a:spcPct val="0"/>
              </a:spcBef>
              <a:spcAft>
                <a:spcPts val="0"/>
              </a:spcAft>
              <a:buClrTx/>
              <a:buSzTx/>
              <a:buFontTx/>
              <a:buNone/>
              <a:tabLst/>
              <a:defRPr/>
            </a:pPr>
            <a:r>
              <a:rPr kumimoji="1" lang="en-US" altLang="ja-JP" sz="32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j-cs"/>
              </a:rPr>
              <a:t>1.</a:t>
            </a:r>
            <a:r>
              <a:rPr lang="en-US" altLang="ja-JP" sz="3200" dirty="0">
                <a:latin typeface="Meiryo UI" pitchFamily="50" charset="-128"/>
                <a:ea typeface="Meiryo UI" pitchFamily="50" charset="-128"/>
                <a:cs typeface="+mj-cs"/>
              </a:rPr>
              <a:t>FAX</a:t>
            </a:r>
            <a:r>
              <a:rPr lang="ja-JP" altLang="en-US" sz="3200" dirty="0">
                <a:latin typeface="Meiryo UI" pitchFamily="50" charset="-128"/>
                <a:ea typeface="Meiryo UI" pitchFamily="50" charset="-128"/>
                <a:cs typeface="+mj-cs"/>
              </a:rPr>
              <a:t>で注文</a:t>
            </a:r>
            <a:endParaRPr kumimoji="1" lang="ja-JP" altLang="en-US" sz="32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j-cs"/>
            </a:endParaRPr>
          </a:p>
        </p:txBody>
      </p:sp>
      <p:sp>
        <p:nvSpPr>
          <p:cNvPr id="8" name="タイトル 1"/>
          <p:cNvSpPr txBox="1">
            <a:spLocks/>
          </p:cNvSpPr>
          <p:nvPr/>
        </p:nvSpPr>
        <p:spPr>
          <a:xfrm>
            <a:off x="522164" y="7345238"/>
            <a:ext cx="2664296" cy="648072"/>
          </a:xfrm>
          <a:prstGeom prst="rect">
            <a:avLst/>
          </a:prstGeom>
        </p:spPr>
        <p:txBody>
          <a:bodyPr vert="horz" lIns="147448" tIns="73726" rIns="147448" bIns="73726" rtlCol="0" anchor="ctr">
            <a:normAutofit fontScale="85000" lnSpcReduction="10000"/>
          </a:bodyPr>
          <a:lstStyle/>
          <a:p>
            <a:pPr marL="0" marR="0" lvl="0" indent="0" defTabSz="1474495" rtl="0" eaLnBrk="1" fontAlgn="auto" latinLnBrk="0" hangingPunct="1">
              <a:lnSpc>
                <a:spcPct val="100000"/>
              </a:lnSpc>
              <a:spcBef>
                <a:spcPct val="0"/>
              </a:spcBef>
              <a:spcAft>
                <a:spcPts val="0"/>
              </a:spcAft>
              <a:buClrTx/>
              <a:buSzTx/>
              <a:buFontTx/>
              <a:buNone/>
              <a:tabLst/>
              <a:defRPr/>
            </a:pPr>
            <a:r>
              <a:rPr kumimoji="1" lang="en-US" altLang="ja-JP" sz="32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j-cs"/>
              </a:rPr>
              <a:t>2.</a:t>
            </a:r>
            <a:r>
              <a:rPr kumimoji="1" lang="ja-JP" altLang="en-US" sz="32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j-cs"/>
              </a:rPr>
              <a:t>お電話</a:t>
            </a:r>
            <a:r>
              <a:rPr lang="ja-JP" altLang="en-US" sz="3200" dirty="0">
                <a:latin typeface="Meiryo UI" pitchFamily="50" charset="-128"/>
                <a:ea typeface="Meiryo UI" pitchFamily="50" charset="-128"/>
                <a:cs typeface="+mj-cs"/>
              </a:rPr>
              <a:t>で注文</a:t>
            </a:r>
            <a:endParaRPr kumimoji="1" lang="ja-JP" altLang="en-US" sz="32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j-cs"/>
            </a:endParaRPr>
          </a:p>
        </p:txBody>
      </p:sp>
      <p:sp>
        <p:nvSpPr>
          <p:cNvPr id="9" name="タイトル 1"/>
          <p:cNvSpPr txBox="1">
            <a:spLocks/>
          </p:cNvSpPr>
          <p:nvPr/>
        </p:nvSpPr>
        <p:spPr>
          <a:xfrm>
            <a:off x="1098228" y="2664718"/>
            <a:ext cx="8568952" cy="4320480"/>
          </a:xfrm>
          <a:prstGeom prst="rect">
            <a:avLst/>
          </a:prstGeom>
        </p:spPr>
        <p:txBody>
          <a:bodyPr vert="horz" lIns="147448" tIns="73726" rIns="147448" bIns="73726" rtlCol="0" anchor="ctr">
            <a:normAutofit lnSpcReduction="10000"/>
          </a:bodyPr>
          <a:lstStyle/>
          <a:p>
            <a:pPr marL="0" marR="0" lvl="0" indent="0" defTabSz="1474495"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j-cs"/>
              </a:rPr>
              <a:t>弊社の注文用紙、もしくはお手元にあるコピー用紙へ下記必要事項を</a:t>
            </a:r>
            <a:r>
              <a:rPr lang="ja-JP" altLang="en-US" sz="2400" dirty="0">
                <a:latin typeface="Meiryo UI" pitchFamily="50" charset="-128"/>
                <a:ea typeface="Meiryo UI" pitchFamily="50" charset="-128"/>
                <a:cs typeface="+mj-cs"/>
              </a:rPr>
              <a:t>ご記入の上、</a:t>
            </a:r>
            <a:r>
              <a:rPr lang="en-US" altLang="ja-JP" sz="2400" dirty="0">
                <a:latin typeface="Meiryo UI" pitchFamily="50" charset="-128"/>
                <a:ea typeface="Meiryo UI" pitchFamily="50" charset="-128"/>
                <a:cs typeface="+mj-cs"/>
              </a:rPr>
              <a:t>FAX(072-480-5522)</a:t>
            </a:r>
            <a:r>
              <a:rPr lang="ja-JP" altLang="en-US" sz="2400" dirty="0">
                <a:latin typeface="Meiryo UI" pitchFamily="50" charset="-128"/>
                <a:ea typeface="Meiryo UI" pitchFamily="50" charset="-128"/>
                <a:cs typeface="+mj-cs"/>
              </a:rPr>
              <a:t>にお送りください。</a:t>
            </a:r>
            <a:endParaRPr lang="en-US" altLang="ja-JP" sz="2400" dirty="0">
              <a:latin typeface="Meiryo UI" pitchFamily="50" charset="-128"/>
              <a:ea typeface="Meiryo UI" pitchFamily="50" charset="-128"/>
              <a:cs typeface="+mj-cs"/>
            </a:endParaRPr>
          </a:p>
          <a:p>
            <a:pPr marL="0" marR="0" lvl="0" indent="0" defTabSz="1474495" rtl="0" eaLnBrk="1" fontAlgn="auto" latinLnBrk="0" hangingPunct="1">
              <a:lnSpc>
                <a:spcPct val="100000"/>
              </a:lnSpc>
              <a:spcBef>
                <a:spcPct val="0"/>
              </a:spcBef>
              <a:spcAft>
                <a:spcPts val="0"/>
              </a:spcAft>
              <a:buClrTx/>
              <a:buSzTx/>
              <a:buFontTx/>
              <a:buNone/>
              <a:tabLst/>
              <a:defRPr/>
            </a:pPr>
            <a:endParaRPr lang="en-US" altLang="ja-JP" sz="2400" dirty="0">
              <a:latin typeface="Meiryo UI" pitchFamily="50" charset="-128"/>
              <a:ea typeface="Meiryo UI" pitchFamily="50" charset="-128"/>
              <a:cs typeface="+mj-cs"/>
            </a:endParaRPr>
          </a:p>
          <a:p>
            <a:pPr marL="0" marR="0" lvl="0" indent="0" defTabSz="1474495" rtl="0" eaLnBrk="1" fontAlgn="auto" latinLnBrk="0" hangingPunct="1">
              <a:lnSpc>
                <a:spcPct val="100000"/>
              </a:lnSpc>
              <a:spcBef>
                <a:spcPct val="0"/>
              </a:spcBef>
              <a:spcAft>
                <a:spcPts val="0"/>
              </a:spcAft>
              <a:buClrTx/>
              <a:buSzTx/>
              <a:buFontTx/>
              <a:buNone/>
              <a:tabLst/>
              <a:defRPr/>
            </a:pPr>
            <a:r>
              <a:rPr lang="ja-JP" altLang="en-US" sz="2400" dirty="0">
                <a:latin typeface="Meiryo UI" pitchFamily="50" charset="-128"/>
                <a:ea typeface="Meiryo UI" pitchFamily="50" charset="-128"/>
                <a:cs typeface="+mj-cs"/>
              </a:rPr>
              <a:t>お届け先様</a:t>
            </a:r>
            <a:endParaRPr lang="en-US" altLang="ja-JP" sz="2400" dirty="0">
              <a:latin typeface="Meiryo UI" pitchFamily="50" charset="-128"/>
              <a:ea typeface="Meiryo UI" pitchFamily="50" charset="-128"/>
              <a:cs typeface="+mj-cs"/>
            </a:endParaRPr>
          </a:p>
          <a:p>
            <a:pPr marL="0" marR="0" lvl="0" indent="0" defTabSz="1474495" rtl="0" eaLnBrk="1" fontAlgn="auto" latinLnBrk="0" hangingPunct="1">
              <a:lnSpc>
                <a:spcPct val="100000"/>
              </a:lnSpc>
              <a:spcBef>
                <a:spcPct val="0"/>
              </a:spcBef>
              <a:spcAft>
                <a:spcPts val="0"/>
              </a:spcAft>
              <a:buClrTx/>
              <a:buSzTx/>
              <a:buFontTx/>
              <a:buNone/>
              <a:tabLst/>
              <a:defRPr/>
            </a:pPr>
            <a:r>
              <a:rPr lang="ja-JP" altLang="en-US" sz="2400" dirty="0">
                <a:latin typeface="Meiryo UI" pitchFamily="50" charset="-128"/>
                <a:ea typeface="Meiryo UI" pitchFamily="50" charset="-128"/>
                <a:cs typeface="+mj-cs"/>
              </a:rPr>
              <a:t>名前、電話番号、住所</a:t>
            </a:r>
            <a:endParaRPr lang="en-US" altLang="ja-JP" sz="2400" dirty="0">
              <a:latin typeface="Meiryo UI" pitchFamily="50" charset="-128"/>
              <a:ea typeface="Meiryo UI" pitchFamily="50" charset="-128"/>
              <a:cs typeface="+mj-cs"/>
            </a:endParaRPr>
          </a:p>
          <a:p>
            <a:pPr marL="0" marR="0" lvl="0" indent="0" defTabSz="1474495" rtl="0" eaLnBrk="1" fontAlgn="auto" latinLnBrk="0" hangingPunct="1">
              <a:lnSpc>
                <a:spcPct val="100000"/>
              </a:lnSpc>
              <a:spcBef>
                <a:spcPct val="0"/>
              </a:spcBef>
              <a:spcAft>
                <a:spcPts val="0"/>
              </a:spcAft>
              <a:buClrTx/>
              <a:buSzTx/>
              <a:buFontTx/>
              <a:buNone/>
              <a:tabLst/>
              <a:defRPr/>
            </a:pPr>
            <a:r>
              <a:rPr lang="ja-JP" altLang="en-US" sz="2400" dirty="0">
                <a:latin typeface="Meiryo UI" pitchFamily="50" charset="-128"/>
                <a:ea typeface="Meiryo UI" pitchFamily="50" charset="-128"/>
                <a:cs typeface="+mj-cs"/>
              </a:rPr>
              <a:t>贈り主様</a:t>
            </a:r>
            <a:endParaRPr lang="en-US" altLang="ja-JP" sz="2400" dirty="0">
              <a:latin typeface="Meiryo UI" pitchFamily="50" charset="-128"/>
              <a:ea typeface="Meiryo UI" pitchFamily="50" charset="-128"/>
              <a:cs typeface="+mj-cs"/>
            </a:endParaRPr>
          </a:p>
          <a:p>
            <a:pPr marL="0" marR="0" lvl="0" indent="0" defTabSz="1474495" rtl="0" eaLnBrk="1" fontAlgn="auto" latinLnBrk="0" hangingPunct="1">
              <a:lnSpc>
                <a:spcPct val="100000"/>
              </a:lnSpc>
              <a:spcBef>
                <a:spcPct val="0"/>
              </a:spcBef>
              <a:spcAft>
                <a:spcPts val="0"/>
              </a:spcAft>
              <a:buClrTx/>
              <a:buSzTx/>
              <a:buFontTx/>
              <a:buNone/>
              <a:tabLst/>
              <a:defRPr/>
            </a:pPr>
            <a:r>
              <a:rPr lang="ja-JP" altLang="en-US" sz="2400" dirty="0">
                <a:latin typeface="Meiryo UI" pitchFamily="50" charset="-128"/>
                <a:ea typeface="Meiryo UI" pitchFamily="50" charset="-128"/>
                <a:cs typeface="+mj-cs"/>
              </a:rPr>
              <a:t>名前、電話番号、住所</a:t>
            </a:r>
            <a:endParaRPr lang="en-US" altLang="ja-JP" sz="2400" dirty="0">
              <a:latin typeface="Meiryo UI" pitchFamily="50" charset="-128"/>
              <a:ea typeface="Meiryo UI" pitchFamily="50" charset="-128"/>
              <a:cs typeface="+mj-cs"/>
            </a:endParaRPr>
          </a:p>
          <a:p>
            <a:pPr marL="0" marR="0" lvl="0" indent="0" defTabSz="1474495" rtl="0" eaLnBrk="1" fontAlgn="auto" latinLnBrk="0" hangingPunct="1">
              <a:lnSpc>
                <a:spcPct val="100000"/>
              </a:lnSpc>
              <a:spcBef>
                <a:spcPct val="0"/>
              </a:spcBef>
              <a:spcAft>
                <a:spcPts val="0"/>
              </a:spcAft>
              <a:buClrTx/>
              <a:buSzTx/>
              <a:buFontTx/>
              <a:buNone/>
              <a:tabLst/>
              <a:defRPr/>
            </a:pPr>
            <a:r>
              <a:rPr lang="ja-JP" altLang="en-US" sz="2400" dirty="0">
                <a:latin typeface="Meiryo UI" pitchFamily="50" charset="-128"/>
                <a:ea typeface="Meiryo UI" pitchFamily="50" charset="-128"/>
                <a:cs typeface="+mj-cs"/>
              </a:rPr>
              <a:t>ご予算</a:t>
            </a:r>
            <a:endParaRPr lang="en-US" altLang="ja-JP" sz="2400" dirty="0">
              <a:latin typeface="Meiryo UI" pitchFamily="50" charset="-128"/>
              <a:ea typeface="Meiryo UI" pitchFamily="50" charset="-128"/>
              <a:cs typeface="+mj-cs"/>
            </a:endParaRPr>
          </a:p>
          <a:p>
            <a:pPr marL="0" marR="0" lvl="0" indent="0" defTabSz="1474495" rtl="0" eaLnBrk="1" fontAlgn="auto" latinLnBrk="0" hangingPunct="1">
              <a:lnSpc>
                <a:spcPct val="100000"/>
              </a:lnSpc>
              <a:spcBef>
                <a:spcPct val="0"/>
              </a:spcBef>
              <a:spcAft>
                <a:spcPts val="0"/>
              </a:spcAft>
              <a:buClrTx/>
              <a:buSzTx/>
              <a:buFontTx/>
              <a:buNone/>
              <a:tabLst/>
              <a:defRPr/>
            </a:pPr>
            <a:r>
              <a:rPr lang="ja-JP" altLang="en-US" sz="2400" dirty="0">
                <a:latin typeface="Meiryo UI" pitchFamily="50" charset="-128"/>
                <a:ea typeface="Meiryo UI" pitchFamily="50" charset="-128"/>
                <a:cs typeface="+mj-cs"/>
              </a:rPr>
              <a:t>立札・メッセージカードの内容</a:t>
            </a:r>
            <a:endParaRPr lang="en-US" altLang="ja-JP" sz="2400" dirty="0">
              <a:latin typeface="Meiryo UI" pitchFamily="50" charset="-128"/>
              <a:ea typeface="Meiryo UI" pitchFamily="50" charset="-128"/>
              <a:cs typeface="+mj-cs"/>
            </a:endParaRPr>
          </a:p>
          <a:p>
            <a:pPr marL="0" marR="0" lvl="0" indent="0" defTabSz="1474495" rtl="0" eaLnBrk="1" fontAlgn="auto" latinLnBrk="0" hangingPunct="1">
              <a:lnSpc>
                <a:spcPct val="100000"/>
              </a:lnSpc>
              <a:spcBef>
                <a:spcPct val="0"/>
              </a:spcBef>
              <a:spcAft>
                <a:spcPts val="0"/>
              </a:spcAft>
              <a:buClrTx/>
              <a:buSzTx/>
              <a:buFontTx/>
              <a:buNone/>
              <a:tabLst/>
              <a:defRPr/>
            </a:pPr>
            <a:endParaRPr kumimoji="1" lang="en-US" altLang="ja-JP" sz="24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j-cs"/>
            </a:endParaRPr>
          </a:p>
          <a:p>
            <a:pPr marL="0" marR="0" lvl="0" indent="0" defTabSz="1474495" rtl="0" eaLnBrk="1" fontAlgn="auto" latinLnBrk="0" hangingPunct="1">
              <a:lnSpc>
                <a:spcPct val="100000"/>
              </a:lnSpc>
              <a:spcBef>
                <a:spcPct val="0"/>
              </a:spcBef>
              <a:spcAft>
                <a:spcPts val="0"/>
              </a:spcAft>
              <a:buClrTx/>
              <a:buSzTx/>
              <a:buFontTx/>
              <a:buNone/>
              <a:tabLst/>
              <a:defRPr/>
            </a:pPr>
            <a:r>
              <a:rPr lang="en-US" altLang="ja-JP" sz="2400" noProof="0" dirty="0">
                <a:latin typeface="Meiryo UI" pitchFamily="50" charset="-128"/>
                <a:ea typeface="Meiryo UI" pitchFamily="50" charset="-128"/>
                <a:cs typeface="+mj-cs"/>
              </a:rPr>
              <a:t>FAX</a:t>
            </a:r>
            <a:r>
              <a:rPr lang="ja-JP" altLang="en-US" sz="2400" noProof="0" dirty="0">
                <a:latin typeface="Meiryo UI" pitchFamily="50" charset="-128"/>
                <a:ea typeface="Meiryo UI" pitchFamily="50" charset="-128"/>
                <a:cs typeface="+mj-cs"/>
              </a:rPr>
              <a:t>を確認</a:t>
            </a:r>
            <a:r>
              <a:rPr lang="ja-JP" altLang="en-US" sz="2400" dirty="0">
                <a:latin typeface="Meiryo UI" pitchFamily="50" charset="-128"/>
                <a:ea typeface="Meiryo UI" pitchFamily="50" charset="-128"/>
                <a:cs typeface="+mj-cs"/>
              </a:rPr>
              <a:t>後、弊社よりお電話させて頂きます。</a:t>
            </a:r>
            <a:endParaRPr lang="en-US" altLang="ja-JP" sz="2400" dirty="0">
              <a:latin typeface="Meiryo UI" pitchFamily="50" charset="-128"/>
              <a:ea typeface="Meiryo UI" pitchFamily="50" charset="-128"/>
              <a:cs typeface="+mj-cs"/>
            </a:endParaRPr>
          </a:p>
          <a:p>
            <a:pPr marL="0" marR="0" lvl="0" indent="0" defTabSz="1474495"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j-cs"/>
              </a:rPr>
              <a:t>お急ぎの場合は、先にお電話ください。</a:t>
            </a:r>
          </a:p>
        </p:txBody>
      </p:sp>
      <p:sp>
        <p:nvSpPr>
          <p:cNvPr id="10" name="タイトル 1"/>
          <p:cNvSpPr txBox="1">
            <a:spLocks/>
          </p:cNvSpPr>
          <p:nvPr/>
        </p:nvSpPr>
        <p:spPr>
          <a:xfrm>
            <a:off x="1098228" y="8065318"/>
            <a:ext cx="8568952" cy="2952328"/>
          </a:xfrm>
          <a:prstGeom prst="rect">
            <a:avLst/>
          </a:prstGeom>
        </p:spPr>
        <p:txBody>
          <a:bodyPr vert="horz" lIns="147448" tIns="73726" rIns="147448" bIns="73726" rtlCol="0" anchor="ctr">
            <a:normAutofit lnSpcReduction="10000"/>
          </a:bodyPr>
          <a:lstStyle/>
          <a:p>
            <a:pPr marL="0" marR="0" lvl="0" indent="0" defTabSz="1474495" rtl="0" eaLnBrk="1" fontAlgn="auto" latinLnBrk="0" hangingPunct="1">
              <a:lnSpc>
                <a:spcPct val="100000"/>
              </a:lnSpc>
              <a:spcBef>
                <a:spcPct val="0"/>
              </a:spcBef>
              <a:spcAft>
                <a:spcPts val="0"/>
              </a:spcAft>
              <a:buClrTx/>
              <a:buSzTx/>
              <a:buFontTx/>
              <a:buNone/>
              <a:tabLst/>
              <a:defRPr/>
            </a:pPr>
            <a:r>
              <a:rPr lang="en-US" altLang="ja-JP" sz="2400" dirty="0">
                <a:latin typeface="Meiryo UI" pitchFamily="50" charset="-128"/>
                <a:ea typeface="Meiryo UI" pitchFamily="50" charset="-128"/>
                <a:cs typeface="+mj-cs"/>
              </a:rPr>
              <a:t>FAX</a:t>
            </a:r>
            <a:r>
              <a:rPr lang="ja-JP" altLang="en-US" sz="2400" dirty="0">
                <a:latin typeface="Meiryo UI" pitchFamily="50" charset="-128"/>
                <a:ea typeface="Meiryo UI" pitchFamily="50" charset="-128"/>
                <a:cs typeface="+mj-cs"/>
              </a:rPr>
              <a:t>機器がない場合やお急ぎの場合はお電話でもご注文を承っております。お気軽にご連絡ください。</a:t>
            </a:r>
            <a:endParaRPr lang="en-US" altLang="ja-JP" sz="2400" dirty="0">
              <a:latin typeface="Meiryo UI" pitchFamily="50" charset="-128"/>
              <a:ea typeface="Meiryo UI" pitchFamily="50" charset="-128"/>
              <a:cs typeface="+mj-cs"/>
            </a:endParaRPr>
          </a:p>
          <a:p>
            <a:pPr marL="0" marR="0" lvl="0" indent="0" defTabSz="1474495" rtl="0" eaLnBrk="1" fontAlgn="auto" latinLnBrk="0" hangingPunct="1">
              <a:lnSpc>
                <a:spcPct val="100000"/>
              </a:lnSpc>
              <a:spcBef>
                <a:spcPct val="0"/>
              </a:spcBef>
              <a:spcAft>
                <a:spcPts val="0"/>
              </a:spcAft>
              <a:buClrTx/>
              <a:buSzTx/>
              <a:buFontTx/>
              <a:buNone/>
              <a:tabLst/>
              <a:defRPr/>
            </a:pPr>
            <a:endParaRPr lang="en-US" altLang="ja-JP" sz="2400" dirty="0">
              <a:latin typeface="Meiryo UI" pitchFamily="50" charset="-128"/>
              <a:ea typeface="Meiryo UI" pitchFamily="50" charset="-128"/>
              <a:cs typeface="+mj-cs"/>
            </a:endParaRPr>
          </a:p>
          <a:p>
            <a:pPr marL="0" marR="0" lvl="0" indent="0" defTabSz="1474495" rtl="0" eaLnBrk="1" fontAlgn="auto" latinLnBrk="0" hangingPunct="1">
              <a:lnSpc>
                <a:spcPct val="100000"/>
              </a:lnSpc>
              <a:spcBef>
                <a:spcPct val="0"/>
              </a:spcBef>
              <a:spcAft>
                <a:spcPts val="0"/>
              </a:spcAft>
              <a:buClrTx/>
              <a:buSzTx/>
              <a:buFontTx/>
              <a:buNone/>
              <a:tabLst/>
              <a:defRPr/>
            </a:pPr>
            <a:r>
              <a:rPr lang="ja-JP" altLang="en-US" sz="2400" dirty="0">
                <a:latin typeface="Meiryo UI" pitchFamily="50" charset="-128"/>
                <a:ea typeface="Meiryo UI" pitchFamily="50" charset="-128"/>
                <a:cs typeface="+mj-cs"/>
              </a:rPr>
              <a:t>お電話の場合は必要事項を口頭でお伝え頂き、弊社で注文書を作成致します。</a:t>
            </a:r>
            <a:endParaRPr lang="en-US" altLang="ja-JP" sz="2400" dirty="0">
              <a:latin typeface="Meiryo UI" pitchFamily="50" charset="-128"/>
              <a:ea typeface="Meiryo UI" pitchFamily="50" charset="-128"/>
              <a:cs typeface="+mj-cs"/>
            </a:endParaRPr>
          </a:p>
          <a:p>
            <a:pPr marL="0" marR="0" lvl="0" indent="0" defTabSz="1474495" rtl="0" eaLnBrk="1" fontAlgn="auto" latinLnBrk="0" hangingPunct="1">
              <a:lnSpc>
                <a:spcPct val="100000"/>
              </a:lnSpc>
              <a:spcBef>
                <a:spcPct val="0"/>
              </a:spcBef>
              <a:spcAft>
                <a:spcPts val="0"/>
              </a:spcAft>
              <a:buClrTx/>
              <a:buSzTx/>
              <a:buFontTx/>
              <a:buNone/>
              <a:tabLst/>
              <a:defRPr/>
            </a:pPr>
            <a:endParaRPr lang="en-US" altLang="ja-JP" sz="2400" dirty="0">
              <a:latin typeface="Meiryo UI" pitchFamily="50" charset="-128"/>
              <a:ea typeface="Meiryo UI" pitchFamily="50" charset="-128"/>
              <a:cs typeface="+mj-cs"/>
            </a:endParaRPr>
          </a:p>
          <a:p>
            <a:pPr marL="0" marR="0" lvl="0" indent="0" defTabSz="1474495" rtl="0" eaLnBrk="1" fontAlgn="auto" latinLnBrk="0" hangingPunct="1">
              <a:lnSpc>
                <a:spcPct val="100000"/>
              </a:lnSpc>
              <a:spcBef>
                <a:spcPct val="0"/>
              </a:spcBef>
              <a:spcAft>
                <a:spcPts val="0"/>
              </a:spcAft>
              <a:buClrTx/>
              <a:buSzTx/>
              <a:buFontTx/>
              <a:buNone/>
              <a:tabLst/>
              <a:defRPr/>
            </a:pPr>
            <a:r>
              <a:rPr lang="ja-JP" altLang="en-US" sz="2400" dirty="0">
                <a:latin typeface="Meiryo UI" pitchFamily="50" charset="-128"/>
                <a:ea typeface="Meiryo UI" pitchFamily="50" charset="-128"/>
                <a:cs typeface="+mj-cs"/>
              </a:rPr>
              <a:t>作成した内容を</a:t>
            </a:r>
            <a:r>
              <a:rPr lang="en-US" altLang="ja-JP" sz="2400" dirty="0">
                <a:latin typeface="Meiryo UI" pitchFamily="50" charset="-128"/>
                <a:ea typeface="Meiryo UI" pitchFamily="50" charset="-128"/>
                <a:cs typeface="+mj-cs"/>
              </a:rPr>
              <a:t>FAX</a:t>
            </a:r>
            <a:r>
              <a:rPr lang="ja-JP" altLang="en-US" sz="2400" dirty="0">
                <a:latin typeface="Meiryo UI" pitchFamily="50" charset="-128"/>
                <a:ea typeface="Meiryo UI" pitchFamily="50" charset="-128"/>
                <a:cs typeface="+mj-cs"/>
              </a:rPr>
              <a:t>をお持ちの場合はこちらから</a:t>
            </a:r>
            <a:r>
              <a:rPr lang="en-US" altLang="ja-JP" sz="2400" dirty="0">
                <a:latin typeface="Meiryo UI" pitchFamily="50" charset="-128"/>
                <a:ea typeface="Meiryo UI" pitchFamily="50" charset="-128"/>
                <a:cs typeface="+mj-cs"/>
              </a:rPr>
              <a:t>FAX</a:t>
            </a:r>
            <a:r>
              <a:rPr lang="ja-JP" altLang="en-US" sz="2400" dirty="0">
                <a:latin typeface="Meiryo UI" pitchFamily="50" charset="-128"/>
                <a:ea typeface="Meiryo UI" pitchFamily="50" charset="-128"/>
                <a:cs typeface="+mj-cs"/>
              </a:rPr>
              <a:t>させて頂き、内容を確認して頂きます。</a:t>
            </a:r>
            <a:endParaRPr lang="en-US" altLang="ja-JP" sz="2400" dirty="0">
              <a:latin typeface="Meiryo UI" pitchFamily="50" charset="-128"/>
              <a:ea typeface="Meiryo UI" pitchFamily="50" charset="-128"/>
              <a:cs typeface="+mj-cs"/>
            </a:endParaRPr>
          </a:p>
        </p:txBody>
      </p:sp>
      <p:sp>
        <p:nvSpPr>
          <p:cNvPr id="12" name="テキスト ボックス 11"/>
          <p:cNvSpPr txBox="1"/>
          <p:nvPr/>
        </p:nvSpPr>
        <p:spPr>
          <a:xfrm>
            <a:off x="6231886" y="12704798"/>
            <a:ext cx="4155374" cy="1200329"/>
          </a:xfrm>
          <a:prstGeom prst="rect">
            <a:avLst/>
          </a:prstGeom>
          <a:noFill/>
        </p:spPr>
        <p:txBody>
          <a:bodyPr wrap="square" rtlCol="0">
            <a:spAutoFit/>
          </a:bodyPr>
          <a:lstStyle/>
          <a:p>
            <a:r>
              <a:rPr kumimoji="1" lang="ja-JP" altLang="en-US" sz="1800" b="1" dirty="0">
                <a:solidFill>
                  <a:srgbClr val="FF0000"/>
                </a:solidFill>
              </a:rPr>
              <a:t>ご　注　意　❕</a:t>
            </a:r>
            <a:endParaRPr kumimoji="1" lang="en-US" altLang="ja-JP" sz="1800" b="1" dirty="0">
              <a:solidFill>
                <a:srgbClr val="FF0000"/>
              </a:solidFill>
            </a:endParaRPr>
          </a:p>
          <a:p>
            <a:r>
              <a:rPr lang="ja-JP" altLang="en-US" sz="1800" b="1" dirty="0"/>
              <a:t>ネット購入はしないでください</a:t>
            </a:r>
            <a:r>
              <a:rPr lang="ja-JP" altLang="en-US" sz="1800" b="1" dirty="0" smtClean="0"/>
              <a:t>。</a:t>
            </a:r>
            <a:endParaRPr lang="en-US" altLang="ja-JP" sz="1800" b="1" dirty="0" smtClean="0"/>
          </a:p>
          <a:p>
            <a:r>
              <a:rPr lang="ja-JP" altLang="en-US" sz="1800" b="1" smtClean="0"/>
              <a:t>京都税理士</a:t>
            </a:r>
            <a:r>
              <a:rPr lang="ja-JP" altLang="en-US" sz="1800" b="1" dirty="0"/>
              <a:t>組合様の特別割引が出来なくなります。</a:t>
            </a:r>
            <a:endParaRPr kumimoji="1" lang="ja-JP" altLang="en-US" sz="1800" b="1" dirty="0"/>
          </a:p>
        </p:txBody>
      </p:sp>
      <p:sp>
        <p:nvSpPr>
          <p:cNvPr id="13" name="テキスト ボックス 12">
            <a:extLst>
              <a:ext uri="{FF2B5EF4-FFF2-40B4-BE49-F238E27FC236}">
                <a16:creationId xmlns:a16="http://schemas.microsoft.com/office/drawing/2014/main" xmlns="" id="{C0039A8B-7F56-489B-BEE9-18AF3A1FC534}"/>
              </a:ext>
            </a:extLst>
          </p:cNvPr>
          <p:cNvSpPr txBox="1"/>
          <p:nvPr/>
        </p:nvSpPr>
        <p:spPr>
          <a:xfrm>
            <a:off x="1160894" y="1450272"/>
            <a:ext cx="8650302" cy="369332"/>
          </a:xfrm>
          <a:prstGeom prst="rect">
            <a:avLst/>
          </a:prstGeom>
          <a:noFill/>
        </p:spPr>
        <p:txBody>
          <a:bodyPr wrap="square" rtlCol="0">
            <a:spAutoFit/>
          </a:bodyPr>
          <a:lstStyle/>
          <a:p>
            <a:r>
              <a:rPr lang="ja-JP" altLang="en-US" sz="1800" b="1" dirty="0">
                <a:solidFill>
                  <a:srgbClr val="FF0000"/>
                </a:solidFill>
              </a:rPr>
              <a:t>ネット購入はしないでください</a:t>
            </a:r>
            <a:r>
              <a:rPr lang="ja-JP" altLang="en-US" sz="1800" b="1" dirty="0" smtClean="0">
                <a:solidFill>
                  <a:srgbClr val="FF0000"/>
                </a:solidFill>
              </a:rPr>
              <a:t>。京都税理士</a:t>
            </a:r>
            <a:r>
              <a:rPr lang="ja-JP" altLang="en-US" sz="1800" b="1" dirty="0">
                <a:solidFill>
                  <a:srgbClr val="FF0000"/>
                </a:solidFill>
              </a:rPr>
              <a:t>組合様の特別割引が出来なくなります。</a:t>
            </a:r>
            <a:endParaRPr kumimoji="1" lang="ja-JP" altLang="en-US" sz="1800" b="1" dirty="0">
              <a:solidFill>
                <a:srgbClr val="FF0000"/>
              </a:solidFill>
            </a:endParaRPr>
          </a:p>
        </p:txBody>
      </p:sp>
      <p:sp>
        <p:nvSpPr>
          <p:cNvPr id="14" name="テキスト ボックス 13"/>
          <p:cNvSpPr txBox="1"/>
          <p:nvPr/>
        </p:nvSpPr>
        <p:spPr>
          <a:xfrm>
            <a:off x="9307140" y="14330014"/>
            <a:ext cx="1080120" cy="369332"/>
          </a:xfrm>
          <a:prstGeom prst="rect">
            <a:avLst/>
          </a:prstGeom>
          <a:noFill/>
        </p:spPr>
        <p:txBody>
          <a:bodyPr wrap="square" rtlCol="0">
            <a:spAutoFit/>
          </a:bodyPr>
          <a:lstStyle/>
          <a:p>
            <a:pPr algn="r"/>
            <a:r>
              <a:rPr lang="en-US" altLang="ja-JP" sz="1800" dirty="0" smtClean="0"/>
              <a:t>2023.1</a:t>
            </a:r>
            <a:endParaRPr kumimoji="1" lang="ja-JP" altLang="en-US" sz="1800"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3068</TotalTime>
  <Words>716</Words>
  <Application>Microsoft Office PowerPoint</Application>
  <PresentationFormat>ユーザー設定</PresentationFormat>
  <Paragraphs>222</Paragraphs>
  <Slides>4</Slides>
  <Notes>1</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テーマ</vt:lpstr>
      <vt:lpstr>スライド 1</vt:lpstr>
      <vt:lpstr>スライド 2</vt:lpstr>
      <vt:lpstr>スライド 3</vt:lpstr>
      <vt:lpstr>ご注文方法</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title>
  <dc:creator>佐藤智紀</dc:creator>
  <cp:lastModifiedBy>佐藤智紀</cp:lastModifiedBy>
  <cp:revision>238</cp:revision>
  <cp:lastPrinted>2021-08-20T00:30:35Z</cp:lastPrinted>
  <dcterms:created xsi:type="dcterms:W3CDTF">2017-03-12T08:29:07Z</dcterms:created>
  <dcterms:modified xsi:type="dcterms:W3CDTF">2023-01-10T05:12:22Z</dcterms:modified>
</cp:coreProperties>
</file>